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90" r:id="rId5"/>
    <p:sldId id="500" r:id="rId6"/>
    <p:sldId id="501" r:id="rId7"/>
    <p:sldId id="503" r:id="rId8"/>
    <p:sldId id="502" r:id="rId9"/>
    <p:sldId id="499" r:id="rId10"/>
    <p:sldId id="491" r:id="rId11"/>
    <p:sldId id="492" r:id="rId12"/>
    <p:sldId id="479" r:id="rId13"/>
    <p:sldId id="493" r:id="rId14"/>
    <p:sldId id="496" r:id="rId15"/>
    <p:sldId id="494" r:id="rId16"/>
    <p:sldId id="497" r:id="rId17"/>
    <p:sldId id="495" r:id="rId18"/>
    <p:sldId id="498" r:id="rId19"/>
    <p:sldId id="50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4464"/>
  </p:normalViewPr>
  <p:slideViewPr>
    <p:cSldViewPr snapToGrid="0" snapToObjects="1">
      <p:cViewPr varScale="1">
        <p:scale>
          <a:sx n="102" d="100"/>
          <a:sy n="102" d="100"/>
        </p:scale>
        <p:origin x="176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757B-8809-8141-95D5-20A17AFA55D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C962-9637-1D4E-88EF-E2DC46169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EEDD-3D46-5349-B9DB-E0E1DF05BD3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716CB-67AE-D549-AA6B-D1F0E4D2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tantia"/>
                <a:cs typeface="Constantia"/>
              </a:rPr>
              <a:t/>
            </a:r>
            <a:br>
              <a:rPr lang="en-US" dirty="0" smtClean="0">
                <a:latin typeface="Constantia"/>
                <a:cs typeface="Constantia"/>
              </a:rPr>
            </a:br>
            <a:r>
              <a:rPr lang="en-US" dirty="0" smtClean="0">
                <a:latin typeface="Constantia"/>
                <a:cs typeface="Constantia"/>
              </a:rPr>
              <a:t>What Will You Choose?</a:t>
            </a:r>
            <a:r>
              <a:rPr lang="en-US" sz="4000" dirty="0">
                <a:latin typeface="Constantia"/>
                <a:cs typeface="Constantia"/>
              </a:rPr>
              <a:t/>
            </a:r>
            <a:br>
              <a:rPr lang="en-US" sz="4000" dirty="0">
                <a:latin typeface="Constantia"/>
                <a:cs typeface="Constantia"/>
              </a:rPr>
            </a:br>
            <a:r>
              <a:rPr lang="en-US" dirty="0">
                <a:latin typeface="Constantia"/>
                <a:cs typeface="Constantia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nstantia"/>
                <a:cs typeface="Constantia"/>
              </a:rPr>
              <a:t>Psalm 1</a:t>
            </a:r>
            <a:endParaRPr lang="en-US" sz="2800" dirty="0">
              <a:latin typeface="Constantia"/>
              <a:cs typeface="Constantia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74" y="205072"/>
            <a:ext cx="1209015" cy="10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Paths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We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are all headed down one of two paths. (1-2)</a:t>
            </a:r>
          </a:p>
          <a:p>
            <a:pPr marL="971550" lvl="1" indent="-571500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First Path: Disregard for God’s Word (1)</a:t>
            </a:r>
          </a:p>
          <a:p>
            <a:pPr marL="971550" lvl="1" indent="-571500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Second Path: Devotion to God’s Word (2) </a:t>
            </a: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Paths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8872" lvl="0" indent="0" algn="ctr" defTabSz="914400">
              <a:spcBef>
                <a:spcPts val="0"/>
              </a:spcBef>
              <a:buNone/>
            </a:pPr>
            <a:r>
              <a:rPr lang="en-US" sz="2800" dirty="0" smtClean="0">
                <a:latin typeface="Constantia" charset="0"/>
                <a:ea typeface="Constantia" charset="0"/>
                <a:cs typeface="Constantia" charset="0"/>
              </a:rPr>
              <a:t>Which path are you on?</a:t>
            </a: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Pictures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The paths are illustrated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by two very different pictures. (3-4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857250" lvl="1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First Picture: Tree Bearing Fruit (3)</a:t>
            </a:r>
          </a:p>
          <a:p>
            <a:pPr marL="857250" lvl="1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Second Picture: Chaff Blown by the Wind (4)</a:t>
            </a: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Pictures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114300" indent="0" algn="ctr">
              <a:buNone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Which picture best illustrates your life?</a:t>
            </a: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Destinations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628650" indent="-514350">
              <a:buFont typeface="+mj-lt"/>
              <a:buAutoNum type="romanUcPeriod"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smtClean="0">
                <a:latin typeface="Constantia" charset="0"/>
                <a:ea typeface="Constantia" charset="0"/>
                <a:cs typeface="Constantia" charset="0"/>
              </a:rPr>
              <a:t>The paths lead to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very different destinations. (5-6)</a:t>
            </a:r>
          </a:p>
          <a:p>
            <a:pPr marL="857250" lvl="1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First Destination: Fellowship &amp; Life </a:t>
            </a:r>
          </a:p>
          <a:p>
            <a:pPr marL="857250" lvl="1">
              <a:buFont typeface="Wingdings" charset="2"/>
              <a:buChar char="§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Second Destination: Judgment &amp; Death</a:t>
            </a: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Two Destinations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114300" indent="0" algn="ctr">
              <a:buNone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Do you know where you are going?</a:t>
            </a: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Matthew 7:13-14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>
                <a:latin typeface="Constantia" charset="0"/>
                <a:ea typeface="Constantia" charset="0"/>
                <a:cs typeface="Constantia" charset="0"/>
              </a:rPr>
              <a:t>13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 Enter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by the narrow gate. For the gate is wide and the way is easy that leads to destruction, and those who enter by it are many. </a:t>
            </a:r>
            <a:r>
              <a:rPr lang="en-US" sz="2400" u="sng" dirty="0">
                <a:latin typeface="Constantia" charset="0"/>
                <a:ea typeface="Constantia" charset="0"/>
                <a:cs typeface="Constantia" charset="0"/>
              </a:rPr>
              <a:t>14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For the gate is narrow and the way is hard that leads to life, and those who find it are few.</a:t>
            </a: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nstantia" charset="0"/>
                <a:ea typeface="Constantia" charset="0"/>
                <a:cs typeface="Constantia" charset="0"/>
              </a:rPr>
              <a:t>You Choose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665487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0" y="1665487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nstantia" charset="0"/>
                <a:ea typeface="Constantia" charset="0"/>
                <a:cs typeface="Constantia" charset="0"/>
              </a:rPr>
              <a:t>You Choose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52" y="1193419"/>
            <a:ext cx="1971545" cy="3401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650" y="1241822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You Choose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" y="173513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You Choose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73437"/>
            <a:ext cx="36068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773437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nstantia" charset="0"/>
                <a:ea typeface="Constantia" charset="0"/>
                <a:cs typeface="Constantia" charset="0"/>
              </a:rPr>
              <a:t>1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Blessed is the man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who walks not in the counsel of the wicked,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nor stands in the way of sinners,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nor sits in the seat of scoffers; </a:t>
            </a:r>
          </a:p>
          <a:p>
            <a:pPr marL="0" indent="0">
              <a:buNone/>
            </a:pPr>
            <a:r>
              <a:rPr lang="en-US" sz="2400" u="sng" dirty="0">
                <a:latin typeface="Constantia" charset="0"/>
                <a:ea typeface="Constantia" charset="0"/>
                <a:cs typeface="Constantia" charset="0"/>
              </a:rPr>
              <a:t>2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but his delight is in the law of the LORD,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and on his law he meditates day and night.</a:t>
            </a:r>
            <a:r>
              <a:rPr lang="en-US" sz="800" dirty="0">
                <a:latin typeface="Constantia" charset="0"/>
                <a:ea typeface="Constantia" charset="0"/>
                <a:cs typeface="Constantia" charset="0"/>
              </a:rPr>
              <a:t> 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nstantia" charset="0"/>
                <a:ea typeface="Constantia" charset="0"/>
                <a:cs typeface="Constantia" charset="0"/>
              </a:rPr>
              <a:t>3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 He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is like a tree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planted by streams of water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that yields its fruit in its season,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and its leaf does not wither.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In all that he does, he prospers. </a:t>
            </a:r>
          </a:p>
          <a:p>
            <a:pPr marL="0" indent="0">
              <a:buNone/>
            </a:pPr>
            <a:r>
              <a:rPr lang="en-US" sz="2400" u="sng" dirty="0">
                <a:latin typeface="Constantia" charset="0"/>
                <a:ea typeface="Constantia" charset="0"/>
                <a:cs typeface="Constantia" charset="0"/>
              </a:rPr>
              <a:t>4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The wicked are not so,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but are like chaff that the wind drives away. </a:t>
            </a:r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Psalm 1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Constantia" charset="0"/>
                <a:ea typeface="Constantia" charset="0"/>
                <a:cs typeface="Constantia" charset="0"/>
              </a:rPr>
              <a:t>5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 Therefore 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the wicked will not stand in the judgment,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nor sinners in the congregation of the righteous; </a:t>
            </a:r>
          </a:p>
          <a:p>
            <a:pPr marL="0" indent="0">
              <a:buNone/>
            </a:pPr>
            <a:r>
              <a:rPr lang="en-US" sz="2400" u="sng" dirty="0">
                <a:latin typeface="Constantia" charset="0"/>
                <a:ea typeface="Constantia" charset="0"/>
                <a:cs typeface="Constantia" charset="0"/>
              </a:rPr>
              <a:t>6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for the LORD knows the way of the righteous,</a:t>
            </a:r>
          </a:p>
          <a:p>
            <a:pPr marL="0" indent="0">
              <a:buNone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but the way of the wicked will perish.</a:t>
            </a:r>
          </a:p>
          <a:p>
            <a:pPr marL="0" indent="0">
              <a:buNone/>
            </a:pPr>
            <a:endParaRPr lang="en-US" sz="800" i="1" dirty="0" smtClean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  <a:ea typeface="Constantia" charset="0"/>
                <a:cs typeface="Constantia" charset="0"/>
              </a:rPr>
              <a:t>Outline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 anchor="ctr">
            <a:noAutofit/>
          </a:bodyPr>
          <a:lstStyle/>
          <a:p>
            <a:pPr marL="628650" indent="-514350">
              <a:buFont typeface="+mj-lt"/>
              <a:buAutoNum type="romanUcPeriod"/>
            </a:pPr>
            <a:endParaRPr lang="en-US" sz="2400" dirty="0" smtClean="0">
              <a:latin typeface="Constantia" charset="0"/>
              <a:ea typeface="Constantia" charset="0"/>
              <a:cs typeface="Constantia" charset="0"/>
            </a:endParaRPr>
          </a:p>
          <a:p>
            <a:pPr marL="628650" indent="-514350">
              <a:buFont typeface="+mj-lt"/>
              <a:buAutoNum type="romanUcPeriod"/>
            </a:pPr>
            <a:endParaRPr lang="en-US" sz="2400" dirty="0">
              <a:latin typeface="Constantia" charset="0"/>
              <a:ea typeface="Constantia" charset="0"/>
              <a:cs typeface="Constantia" charset="0"/>
            </a:endParaRPr>
          </a:p>
          <a:p>
            <a:pPr marL="628650" indent="-514350">
              <a:buFont typeface="+mj-lt"/>
              <a:buAutoNum type="romanUcPeriod"/>
            </a:pP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Two Paths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(1-2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628650" indent="-514350">
              <a:buFont typeface="+mj-lt"/>
              <a:buAutoNum type="romanUcPeriod"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Two 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Pictures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(3-4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628650" indent="-514350">
              <a:buFont typeface="+mj-lt"/>
              <a:buAutoNum type="romanUcPeriod"/>
            </a:pP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Two 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Destinations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 </a:t>
            </a:r>
            <a:r>
              <a:rPr lang="en-US" sz="2400" dirty="0" smtClean="0">
                <a:latin typeface="Constantia" charset="0"/>
                <a:ea typeface="Constantia" charset="0"/>
                <a:cs typeface="Constantia" charset="0"/>
              </a:rPr>
              <a:t>(5-6</a:t>
            </a:r>
            <a:r>
              <a:rPr lang="en-US" sz="2400" dirty="0">
                <a:latin typeface="Constantia" charset="0"/>
                <a:ea typeface="Constantia" charset="0"/>
                <a:cs typeface="Constantia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  <a:p>
            <a:pPr marL="118872" lvl="0" indent="0" defTabSz="914400">
              <a:spcBef>
                <a:spcPts val="0"/>
              </a:spcBef>
              <a:buNone/>
            </a:pPr>
            <a:endParaRPr lang="en-US" sz="2800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4" name="Picture 3" descr="summit_logo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205073"/>
            <a:ext cx="1005926" cy="8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3119</TotalTime>
  <Words>297</Words>
  <Application>Microsoft Macintosh PowerPoint</Application>
  <PresentationFormat>On-screen Show (16:9)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</vt:lpstr>
      <vt:lpstr>Office Theme</vt:lpstr>
      <vt:lpstr> What Will You Choose?  </vt:lpstr>
      <vt:lpstr>You Choose</vt:lpstr>
      <vt:lpstr>You Choose</vt:lpstr>
      <vt:lpstr>You Choose</vt:lpstr>
      <vt:lpstr>You Choose</vt:lpstr>
      <vt:lpstr>Psalm 1</vt:lpstr>
      <vt:lpstr>Psalm 1</vt:lpstr>
      <vt:lpstr>Psalm 1</vt:lpstr>
      <vt:lpstr>Outline</vt:lpstr>
      <vt:lpstr>Two Paths</vt:lpstr>
      <vt:lpstr>Two Paths</vt:lpstr>
      <vt:lpstr>Two Pictures</vt:lpstr>
      <vt:lpstr>Two Pictures</vt:lpstr>
      <vt:lpstr>Two Destinations</vt:lpstr>
      <vt:lpstr>Two Destinations</vt:lpstr>
      <vt:lpstr>Matthew 7:13-14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252</cp:revision>
  <cp:lastPrinted>2017-02-22T20:03:05Z</cp:lastPrinted>
  <dcterms:created xsi:type="dcterms:W3CDTF">2010-04-12T23:12:02Z</dcterms:created>
  <dcterms:modified xsi:type="dcterms:W3CDTF">2017-02-22T20:20:40Z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