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10"/>
  </p:notesMasterIdLst>
  <p:handoutMasterIdLst>
    <p:handoutMasterId r:id="rId11"/>
  </p:handoutMasterIdLst>
  <p:sldIdLst>
    <p:sldId id="432" r:id="rId2"/>
    <p:sldId id="520" r:id="rId3"/>
    <p:sldId id="521" r:id="rId4"/>
    <p:sldId id="522" r:id="rId5"/>
    <p:sldId id="525" r:id="rId6"/>
    <p:sldId id="527" r:id="rId7"/>
    <p:sldId id="528" r:id="rId8"/>
    <p:sldId id="529" r:id="rId9"/>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64"/>
  </p:normalViewPr>
  <p:slideViewPr>
    <p:cSldViewPr>
      <p:cViewPr varScale="1">
        <p:scale>
          <a:sx n="120" d="100"/>
          <a:sy n="120" d="100"/>
        </p:scale>
        <p:origin x="864" y="17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5" rIns="93350" bIns="46675"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50" tIns="46675" rIns="93350" bIns="46675" rtlCol="0"/>
          <a:lstStyle>
            <a:lvl1pPr algn="r">
              <a:defRPr sz="1200"/>
            </a:lvl1pPr>
          </a:lstStyle>
          <a:p>
            <a:fld id="{C4813F02-11AA-4376-9FE4-0B358BC94BBA}" type="datetimeFigureOut">
              <a:rPr lang="en-US" smtClean="0"/>
              <a:pPr/>
              <a:t>3/16/17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0" tIns="46675" rIns="93350" bIns="46675"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50" tIns="46675" rIns="93350" bIns="46675" rtlCol="0" anchor="b"/>
          <a:lstStyle>
            <a:lvl1pPr algn="r">
              <a:defRPr sz="1200"/>
            </a:lvl1pPr>
          </a:lstStyle>
          <a:p>
            <a:fld id="{13394256-E295-4ACA-923D-46C73B0CA90B}" type="slidenum">
              <a:rPr lang="en-US" smtClean="0"/>
              <a:pPr/>
              <a:t>‹#›</a:t>
            </a:fld>
            <a:endParaRPr lang="en-US"/>
          </a:p>
        </p:txBody>
      </p:sp>
    </p:spTree>
    <p:extLst>
      <p:ext uri="{BB962C8B-B14F-4D97-AF65-F5344CB8AC3E}">
        <p14:creationId xmlns:p14="http://schemas.microsoft.com/office/powerpoint/2010/main" val="1612024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5" rIns="93350" bIns="46675"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50" tIns="46675" rIns="93350" bIns="46675" rtlCol="0"/>
          <a:lstStyle>
            <a:lvl1pPr algn="r">
              <a:defRPr sz="1200"/>
            </a:lvl1pPr>
          </a:lstStyle>
          <a:p>
            <a:fld id="{A7C52A3A-AF07-44A3-942C-5E52F4962DD4}" type="datetimeFigureOut">
              <a:rPr lang="en-US" smtClean="0"/>
              <a:pPr/>
              <a:t>3/16/17</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50" tIns="46675" rIns="93350" bIns="46675"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0" tIns="46675" rIns="93350" bIns="46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0" tIns="46675" rIns="93350" bIns="46675"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50" tIns="46675" rIns="93350" bIns="46675" rtlCol="0" anchor="b"/>
          <a:lstStyle>
            <a:lvl1pPr algn="r">
              <a:defRPr sz="1200"/>
            </a:lvl1pPr>
          </a:lstStyle>
          <a:p>
            <a:fld id="{9238E9BF-04E0-45FB-9B04-11E638D504CE}" type="slidenum">
              <a:rPr lang="en-US" smtClean="0"/>
              <a:pPr/>
              <a:t>‹#›</a:t>
            </a:fld>
            <a:endParaRPr lang="en-US"/>
          </a:p>
        </p:txBody>
      </p:sp>
    </p:spTree>
    <p:extLst>
      <p:ext uri="{BB962C8B-B14F-4D97-AF65-F5344CB8AC3E}">
        <p14:creationId xmlns:p14="http://schemas.microsoft.com/office/powerpoint/2010/main" val="175595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8E9BF-04E0-45FB-9B04-11E638D504CE}" type="slidenum">
              <a:rPr lang="en-US" smtClean="0"/>
              <a:pPr/>
              <a:t>1</a:t>
            </a:fld>
            <a:endParaRPr lang="en-US"/>
          </a:p>
        </p:txBody>
      </p:sp>
    </p:spTree>
    <p:extLst>
      <p:ext uri="{BB962C8B-B14F-4D97-AF65-F5344CB8AC3E}">
        <p14:creationId xmlns:p14="http://schemas.microsoft.com/office/powerpoint/2010/main" val="14901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2A97F3-37A9-FC4F-8491-C0E9E3ACB6E3}"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03592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78B18-50BF-5145-AC08-56DB4E7E1E6D}" type="datetime1">
              <a:rPr lang="en-US" smtClean="0"/>
              <a:t>3/16/17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84304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6117D-BA31-A844-959E-F3B090E8313D}"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73804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7C2DA-155C-7445-B625-C1E084B1238C}"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49987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E7EE7-9F30-AA47-ABC5-314948BD8F65}"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52516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36B41-16F4-C24C-BE1F-439732FC450D}"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31586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9D73C-4031-B94F-B82C-A859D8CF7CCC}"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388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BCDFA5-DE18-1440-AEE5-9F573BB20709}"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60951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967F11-4EAB-444B-A53A-9C7EA32A62DC}"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6524664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90861-4ECD-524F-AFBE-1E78F53D7F80}"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52994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3DA34-4D4B-D94A-A565-CE969101F9A7}" type="datetime1">
              <a:rPr lang="en-US" smtClean="0"/>
              <a:t>3/16/17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20070026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571FA0-31B7-7C41-8763-A79F00C4DD0F}" type="datetime1">
              <a:rPr lang="en-US" smtClean="0"/>
              <a:t>3/16/17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6734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9B88B8-A20E-3E4E-8ACF-DA3A515070E5}" type="datetime1">
              <a:rPr lang="en-US" smtClean="0"/>
              <a:t>3/16/17</a:t>
            </a:fld>
            <a:endParaRPr lang="en-US"/>
          </a:p>
        </p:txBody>
      </p:sp>
      <p:sp>
        <p:nvSpPr>
          <p:cNvPr id="8" name="Footer Placeholder 7"/>
          <p:cNvSpPr>
            <a:spLocks noGrp="1"/>
          </p:cNvSpPr>
          <p:nvPr>
            <p:ph type="ftr" sz="quarter" idx="11"/>
          </p:nvPr>
        </p:nvSpPr>
        <p:spPr/>
        <p:txBody>
          <a:bodyPr/>
          <a:lstStyle/>
          <a:p>
            <a:r>
              <a:rPr lang="en-US" smtClean="0"/>
              <a:t>Watermark Community Church - Summit 2016 - Blake Holmes</a:t>
            </a:r>
            <a:endParaRPr lang="en-US"/>
          </a:p>
        </p:txBody>
      </p:sp>
      <p:sp>
        <p:nvSpPr>
          <p:cNvPr id="9" name="Slide Number Placeholder 8"/>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8101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02310-0F75-6146-AB8A-85574E2FBE95}" type="datetime1">
              <a:rPr lang="en-US" smtClean="0"/>
              <a:t>3/16/17</a:t>
            </a:fld>
            <a:endParaRPr lang="en-US"/>
          </a:p>
        </p:txBody>
      </p:sp>
      <p:sp>
        <p:nvSpPr>
          <p:cNvPr id="4" name="Footer Placeholder 3"/>
          <p:cNvSpPr>
            <a:spLocks noGrp="1"/>
          </p:cNvSpPr>
          <p:nvPr>
            <p:ph type="ftr" sz="quarter" idx="11"/>
          </p:nvPr>
        </p:nvSpPr>
        <p:spPr/>
        <p:txBody>
          <a:bodyPr/>
          <a:lstStyle/>
          <a:p>
            <a:r>
              <a:rPr lang="en-US" smtClean="0"/>
              <a:t>Watermark Community Church - Summit 2016 - Blake Holmes</a:t>
            </a:r>
            <a:endParaRPr lang="en-US"/>
          </a:p>
        </p:txBody>
      </p:sp>
      <p:sp>
        <p:nvSpPr>
          <p:cNvPr id="5" name="Slide Number Placeholder 4"/>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386412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7BDFE-4C8C-0448-8F84-4A428A440645}" type="datetime1">
              <a:rPr lang="en-US" smtClean="0"/>
              <a:t>3/16/17</a:t>
            </a:fld>
            <a:endParaRPr lang="en-US"/>
          </a:p>
        </p:txBody>
      </p:sp>
      <p:sp>
        <p:nvSpPr>
          <p:cNvPr id="3" name="Footer Placeholder 2"/>
          <p:cNvSpPr>
            <a:spLocks noGrp="1"/>
          </p:cNvSpPr>
          <p:nvPr>
            <p:ph type="ftr" sz="quarter" idx="11"/>
          </p:nvPr>
        </p:nvSpPr>
        <p:spPr/>
        <p:txBody>
          <a:bodyPr/>
          <a:lstStyle/>
          <a:p>
            <a:r>
              <a:rPr lang="en-US" smtClean="0"/>
              <a:t>Watermark Community Church - Summit 2016 - Blake Holmes</a:t>
            </a:r>
            <a:endParaRPr lang="en-US"/>
          </a:p>
        </p:txBody>
      </p:sp>
      <p:sp>
        <p:nvSpPr>
          <p:cNvPr id="4" name="Slide Number Placeholder 3"/>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2403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6A276-B694-EC46-AF1E-9F89889B794B}" type="datetime1">
              <a:rPr lang="en-US" smtClean="0"/>
              <a:t>3/16/17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58502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0DD4C4C7-9D11-554A-9E94-470CB0C2F1CF}" type="datetime1">
              <a:rPr lang="en-US" smtClean="0"/>
              <a:t>3/16/17</a:t>
            </a:fld>
            <a:endParaRPr lang="en-US"/>
          </a:p>
        </p:txBody>
      </p:sp>
      <p:sp>
        <p:nvSpPr>
          <p:cNvPr id="6" name="Footer Placeholder 5"/>
          <p:cNvSpPr>
            <a:spLocks noGrp="1"/>
          </p:cNvSpPr>
          <p:nvPr>
            <p:ph type="ftr" sz="quarter" idx="11"/>
          </p:nvPr>
        </p:nvSpPr>
        <p:spPr>
          <a:xfrm>
            <a:off x="856059" y="4412457"/>
            <a:ext cx="3829050" cy="273844"/>
          </a:xfrm>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a:xfrm>
            <a:off x="8056960" y="4412457"/>
            <a:ext cx="241925" cy="273844"/>
          </a:xfrm>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20973784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FDF6E24B-F63F-3F4F-A577-EAE4D1EFC258}" type="datetime1">
              <a:rPr lang="en-US" smtClean="0"/>
              <a:t>3/16/17</a:t>
            </a:fld>
            <a:endParaRPr lang="en-US"/>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Watermark Community Church - Summit 2016 - Blake Holmes</a:t>
            </a:r>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EF2F5C87-8541-4BB1-BC67-50C648360A98}" type="slidenum">
              <a:rPr lang="en-US" smtClean="0"/>
              <a:pPr/>
              <a:t>‹#›</a:t>
            </a:fld>
            <a:endParaRPr lang="en-US"/>
          </a:p>
        </p:txBody>
      </p:sp>
    </p:spTree>
    <p:extLst>
      <p:ext uri="{BB962C8B-B14F-4D97-AF65-F5344CB8AC3E}">
        <p14:creationId xmlns:p14="http://schemas.microsoft.com/office/powerpoint/2010/main" val="589679740"/>
      </p:ext>
    </p:extLst>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 id="2147484220" r:id="rId16"/>
    <p:sldLayoutId id="2147484221" r:id="rId17"/>
  </p:sldLayoutIdLst>
  <p:hf hdr="0" dt="0"/>
  <p:txStyles>
    <p:title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885950"/>
            <a:ext cx="6507167" cy="959643"/>
          </a:xfrm>
        </p:spPr>
        <p:txBody>
          <a:bodyPr anchor="ctr">
            <a:normAutofit/>
          </a:bodyPr>
          <a:lstStyle/>
          <a:p>
            <a:r>
              <a:rPr lang="en-US" sz="4400" dirty="0" smtClean="0"/>
              <a:t>Psalm 118</a:t>
            </a:r>
            <a:endParaRPr lang="en-US" sz="4400" dirty="0"/>
          </a:p>
        </p:txBody>
      </p:sp>
      <p:sp>
        <p:nvSpPr>
          <p:cNvPr id="3" name="Subtitle 2"/>
          <p:cNvSpPr>
            <a:spLocks noGrp="1"/>
          </p:cNvSpPr>
          <p:nvPr>
            <p:ph type="subTitle" idx="1"/>
          </p:nvPr>
        </p:nvSpPr>
        <p:spPr>
          <a:xfrm>
            <a:off x="533400" y="2724150"/>
            <a:ext cx="8077199" cy="685800"/>
          </a:xfrm>
        </p:spPr>
        <p:txBody>
          <a:bodyPr anchor="ctr">
            <a:normAutofit fontScale="85000" lnSpcReduction="10000"/>
          </a:bodyPr>
          <a:lstStyle/>
          <a:p>
            <a:r>
              <a:rPr lang="en-US" sz="3200" dirty="0" smtClean="0"/>
              <a:t>Blessed Is He Who Comes in the Name of the Lord</a:t>
            </a:r>
            <a:endParaRPr lang="en-US" sz="3200" dirty="0"/>
          </a:p>
        </p:txBody>
      </p:sp>
    </p:spTree>
    <p:extLst>
      <p:ext uri="{BB962C8B-B14F-4D97-AF65-F5344CB8AC3E}">
        <p14:creationId xmlns:p14="http://schemas.microsoft.com/office/powerpoint/2010/main" val="112710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302721"/>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t>Background &amp; Context</a:t>
            </a:r>
            <a:endParaRPr lang="en-US" sz="3600" dirty="0"/>
          </a:p>
        </p:txBody>
      </p:sp>
      <p:sp>
        <p:nvSpPr>
          <p:cNvPr id="12" name="TextBox 30"/>
          <p:cNvSpPr txBox="1">
            <a:spLocks noChangeArrowheads="1"/>
          </p:cNvSpPr>
          <p:nvPr/>
        </p:nvSpPr>
        <p:spPr bwMode="auto">
          <a:xfrm>
            <a:off x="533400" y="1456602"/>
            <a:ext cx="815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1319213" indent="-1319213">
              <a:tabLst>
                <a:tab pos="1484313" algn="l"/>
              </a:tabLst>
            </a:pPr>
            <a:r>
              <a:rPr lang="en-US" dirty="0">
                <a:latin typeface="Optima" charset="0"/>
                <a:ea typeface="Optima" charset="0"/>
                <a:cs typeface="Optima" charset="0"/>
              </a:rPr>
              <a:t>- </a:t>
            </a:r>
            <a:r>
              <a:rPr lang="en-US" dirty="0" smtClean="0">
                <a:latin typeface="Optima" charset="0"/>
                <a:ea typeface="Optima" charset="0"/>
                <a:cs typeface="Optima" charset="0"/>
              </a:rPr>
              <a:t>Exodus: “Egyptian </a:t>
            </a:r>
            <a:r>
              <a:rPr lang="en-US" dirty="0" err="1" smtClean="0">
                <a:latin typeface="Optima" charset="0"/>
                <a:ea typeface="Optima" charset="0"/>
                <a:cs typeface="Optima" charset="0"/>
              </a:rPr>
              <a:t>Hallel</a:t>
            </a:r>
            <a:r>
              <a:rPr lang="en-US" dirty="0" smtClean="0">
                <a:latin typeface="Optima" charset="0"/>
                <a:ea typeface="Optima" charset="0"/>
                <a:cs typeface="Optima" charset="0"/>
              </a:rPr>
              <a:t>.” Prayer of thanksgiving for deliverance from slavery in Egypt.</a:t>
            </a:r>
            <a:endParaRPr lang="en-US" i="1" dirty="0">
              <a:solidFill>
                <a:srgbClr val="FFFFFF"/>
              </a:solidFill>
              <a:latin typeface="Optima" charset="0"/>
              <a:ea typeface="Optima" charset="0"/>
              <a:cs typeface="Optima" charset="0"/>
            </a:endParaRPr>
          </a:p>
        </p:txBody>
      </p:sp>
      <p:sp>
        <p:nvSpPr>
          <p:cNvPr id="14" name="TextBox 26"/>
          <p:cNvSpPr txBox="1">
            <a:spLocks noChangeArrowheads="1"/>
          </p:cNvSpPr>
          <p:nvPr/>
        </p:nvSpPr>
        <p:spPr bwMode="auto">
          <a:xfrm>
            <a:off x="533400" y="2395176"/>
            <a:ext cx="815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658938" indent="-1658938"/>
            <a:r>
              <a:rPr lang="en-US" dirty="0">
                <a:latin typeface="Optima" charset="0"/>
                <a:ea typeface="Optima" charset="0"/>
                <a:cs typeface="Optima" charset="0"/>
              </a:rPr>
              <a:t>- </a:t>
            </a:r>
            <a:r>
              <a:rPr lang="en-US" dirty="0" smtClean="0">
                <a:latin typeface="Optima" charset="0"/>
                <a:ea typeface="Optima" charset="0"/>
                <a:cs typeface="Optima" charset="0"/>
              </a:rPr>
              <a:t>Monarchy: Prayer of thanksgiving for deliverance from enemies.</a:t>
            </a:r>
            <a:endParaRPr lang="en-US" dirty="0">
              <a:latin typeface="Optima" charset="0"/>
              <a:ea typeface="Optima" charset="0"/>
              <a:cs typeface="Optima" charset="0"/>
            </a:endParaRPr>
          </a:p>
        </p:txBody>
      </p:sp>
      <p:sp>
        <p:nvSpPr>
          <p:cNvPr id="7" name="TextBox 26"/>
          <p:cNvSpPr txBox="1">
            <a:spLocks noChangeArrowheads="1"/>
          </p:cNvSpPr>
          <p:nvPr/>
        </p:nvSpPr>
        <p:spPr bwMode="auto">
          <a:xfrm>
            <a:off x="533400" y="3333750"/>
            <a:ext cx="8153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r>
              <a:rPr lang="en-US" dirty="0">
                <a:latin typeface="Optima" charset="0"/>
                <a:ea typeface="Optima" charset="0"/>
                <a:cs typeface="Optima" charset="0"/>
              </a:rPr>
              <a:t>- </a:t>
            </a:r>
            <a:r>
              <a:rPr lang="en-US" dirty="0" smtClean="0">
                <a:latin typeface="Optima" charset="0"/>
                <a:ea typeface="Optima" charset="0"/>
                <a:cs typeface="Optima" charset="0"/>
              </a:rPr>
              <a:t>Post-exile: Prayer for deliverance from foreign oppressors. </a:t>
            </a:r>
            <a:endParaRPr lang="en-US" dirty="0">
              <a:latin typeface="Optima" charset="0"/>
              <a:ea typeface="Optima" charset="0"/>
              <a:cs typeface="Optima" charset="0"/>
            </a:endParaRPr>
          </a:p>
        </p:txBody>
      </p:sp>
    </p:spTree>
    <p:extLst>
      <p:ext uri="{BB962C8B-B14F-4D97-AF65-F5344CB8AC3E}">
        <p14:creationId xmlns:p14="http://schemas.microsoft.com/office/powerpoint/2010/main" val="4896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Psalm 118</a:t>
            </a:r>
            <a:endParaRPr lang="en-US" sz="3600" dirty="0">
              <a:latin typeface="+mj-lt"/>
            </a:endParaRPr>
          </a:p>
        </p:txBody>
      </p:sp>
      <p:sp>
        <p:nvSpPr>
          <p:cNvPr id="12" name="TextBox 30"/>
          <p:cNvSpPr txBox="1">
            <a:spLocks noChangeArrowheads="1"/>
          </p:cNvSpPr>
          <p:nvPr/>
        </p:nvSpPr>
        <p:spPr bwMode="auto">
          <a:xfrm>
            <a:off x="533400" y="1428750"/>
            <a:ext cx="8153400" cy="2354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512064" lvl="0" indent="-514350">
              <a:spcBef>
                <a:spcPts val="1400"/>
              </a:spcBef>
              <a:buAutoNum type="arabicPeriod"/>
            </a:pPr>
            <a:r>
              <a:rPr lang="en-US" sz="2800" dirty="0" smtClean="0">
                <a:solidFill>
                  <a:srgbClr val="FFFFFF"/>
                </a:solidFill>
                <a:latin typeface="Optima" charset="0"/>
                <a:ea typeface="Optima" charset="0"/>
                <a:cs typeface="Optima" charset="0"/>
              </a:rPr>
              <a:t>Call for thanksgiving (</a:t>
            </a:r>
            <a:r>
              <a:rPr lang="en-US" sz="2800" dirty="0" smtClean="0">
                <a:latin typeface="Optima" charset="0"/>
                <a:ea typeface="Optima" charset="0"/>
                <a:cs typeface="Optima" charset="0"/>
              </a:rPr>
              <a:t>1-4)</a:t>
            </a:r>
          </a:p>
          <a:p>
            <a:pPr marL="512064" lvl="0" indent="-514350">
              <a:spcBef>
                <a:spcPts val="1400"/>
              </a:spcBef>
              <a:buAutoNum type="arabicPeriod"/>
            </a:pPr>
            <a:r>
              <a:rPr lang="en-US" sz="2800" dirty="0" smtClean="0">
                <a:latin typeface="Optima" charset="0"/>
                <a:ea typeface="Optima" charset="0"/>
                <a:cs typeface="Optima" charset="0"/>
              </a:rPr>
              <a:t>Testimony (5-18)</a:t>
            </a:r>
          </a:p>
          <a:p>
            <a:pPr marL="512064" lvl="0" indent="-514350">
              <a:spcBef>
                <a:spcPts val="1400"/>
              </a:spcBef>
              <a:buAutoNum type="arabicPeriod"/>
            </a:pPr>
            <a:r>
              <a:rPr lang="en-US" sz="2800" dirty="0" smtClean="0">
                <a:latin typeface="Optima" charset="0"/>
                <a:ea typeface="Optima" charset="0"/>
                <a:cs typeface="Optima" charset="0"/>
              </a:rPr>
              <a:t>Processional (19-27)</a:t>
            </a:r>
          </a:p>
          <a:p>
            <a:pPr marL="512064" lvl="0" indent="-514350">
              <a:spcBef>
                <a:spcPts val="1400"/>
              </a:spcBef>
              <a:buAutoNum type="arabicPeriod"/>
            </a:pPr>
            <a:r>
              <a:rPr lang="en-US" sz="2800" dirty="0" smtClean="0">
                <a:latin typeface="Optima" charset="0"/>
                <a:ea typeface="Optima" charset="0"/>
                <a:cs typeface="Optima" charset="0"/>
              </a:rPr>
              <a:t>Thanksgiving renewed (28-29)</a:t>
            </a:r>
            <a:endParaRPr lang="en-US" sz="2800" dirty="0">
              <a:solidFill>
                <a:srgbClr val="FFFFFF"/>
              </a:solidFill>
              <a:latin typeface="Optima" charset="0"/>
              <a:ea typeface="Optima" charset="0"/>
              <a:cs typeface="Optima" charset="0"/>
            </a:endParaRPr>
          </a:p>
        </p:txBody>
      </p:sp>
    </p:spTree>
    <p:extLst>
      <p:ext uri="{BB962C8B-B14F-4D97-AF65-F5344CB8AC3E}">
        <p14:creationId xmlns:p14="http://schemas.microsoft.com/office/powerpoint/2010/main" val="33597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8534400"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Jesus and Psalm 118</a:t>
            </a:r>
            <a:endParaRPr lang="en-US" sz="3600" dirty="0">
              <a:latin typeface="+mj-lt"/>
            </a:endParaRPr>
          </a:p>
        </p:txBody>
      </p:sp>
      <p:sp>
        <p:nvSpPr>
          <p:cNvPr id="5" name="TextBox 30"/>
          <p:cNvSpPr txBox="1">
            <a:spLocks noChangeArrowheads="1"/>
          </p:cNvSpPr>
          <p:nvPr/>
        </p:nvSpPr>
        <p:spPr bwMode="auto">
          <a:xfrm>
            <a:off x="533400" y="1428750"/>
            <a:ext cx="8153400" cy="2682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512064" lvl="0" indent="-514350">
              <a:spcBef>
                <a:spcPts val="1000"/>
              </a:spcBef>
              <a:buAutoNum type="arabicPeriod"/>
            </a:pPr>
            <a:r>
              <a:rPr lang="en-US" sz="3200" dirty="0" smtClean="0">
                <a:solidFill>
                  <a:srgbClr val="FFFFFF"/>
                </a:solidFill>
                <a:latin typeface="Optima" charset="0"/>
                <a:ea typeface="Optima" charset="0"/>
                <a:cs typeface="Optima" charset="0"/>
              </a:rPr>
              <a:t>The last and greatest day of the Feast: early October, </a:t>
            </a:r>
            <a:r>
              <a:rPr lang="en-US" sz="3200" cap="small" dirty="0" smtClean="0">
                <a:solidFill>
                  <a:srgbClr val="FFFFFF"/>
                </a:solidFill>
                <a:latin typeface="Optima" charset="0"/>
                <a:ea typeface="Optima" charset="0"/>
                <a:cs typeface="Optima" charset="0"/>
              </a:rPr>
              <a:t>ad</a:t>
            </a:r>
            <a:r>
              <a:rPr lang="en-US" sz="3200" dirty="0" smtClean="0">
                <a:solidFill>
                  <a:srgbClr val="FFFFFF"/>
                </a:solidFill>
                <a:latin typeface="Optima" charset="0"/>
                <a:ea typeface="Optima" charset="0"/>
                <a:cs typeface="Optima" charset="0"/>
              </a:rPr>
              <a:t> 32 (</a:t>
            </a:r>
            <a:r>
              <a:rPr lang="en-US" sz="3200" dirty="0" err="1" smtClean="0">
                <a:solidFill>
                  <a:srgbClr val="FFFFFF"/>
                </a:solidFill>
                <a:latin typeface="Optima" charset="0"/>
                <a:ea typeface="Optima" charset="0"/>
                <a:cs typeface="Optima" charset="0"/>
              </a:rPr>
              <a:t>Jn</a:t>
            </a:r>
            <a:r>
              <a:rPr lang="en-US" sz="3200" dirty="0" smtClean="0">
                <a:solidFill>
                  <a:srgbClr val="FFFFFF"/>
                </a:solidFill>
                <a:latin typeface="Optima" charset="0"/>
                <a:ea typeface="Optima" charset="0"/>
                <a:cs typeface="Optima" charset="0"/>
              </a:rPr>
              <a:t> 7:37-39).</a:t>
            </a:r>
            <a:endParaRPr lang="en-US" sz="3200" dirty="0" smtClean="0">
              <a:latin typeface="Optima" charset="0"/>
              <a:ea typeface="Optima" charset="0"/>
              <a:cs typeface="Optima" charset="0"/>
            </a:endParaRPr>
          </a:p>
          <a:p>
            <a:pPr marL="512064" lvl="0" indent="-514350">
              <a:spcBef>
                <a:spcPts val="1000"/>
              </a:spcBef>
              <a:buAutoNum type="arabicPeriod"/>
            </a:pPr>
            <a:r>
              <a:rPr lang="en-US" sz="3200" dirty="0" smtClean="0">
                <a:latin typeface="Optima" charset="0"/>
                <a:ea typeface="Optima" charset="0"/>
                <a:cs typeface="Optima" charset="0"/>
              </a:rPr>
              <a:t>Passover celebration: late March / early April, </a:t>
            </a:r>
            <a:r>
              <a:rPr lang="en-US" sz="3200" cap="small" dirty="0" smtClean="0">
                <a:latin typeface="Optima" charset="0"/>
                <a:ea typeface="Optima" charset="0"/>
                <a:cs typeface="Optima" charset="0"/>
              </a:rPr>
              <a:t>ad</a:t>
            </a:r>
            <a:r>
              <a:rPr lang="en-US" sz="3200" dirty="0" smtClean="0">
                <a:latin typeface="Optima" charset="0"/>
                <a:ea typeface="Optima" charset="0"/>
                <a:cs typeface="Optima" charset="0"/>
              </a:rPr>
              <a:t> 33 (Matt 21:9, 21:42; Mk 11:9, 12:10; Lk 19:38, 20:17; </a:t>
            </a:r>
            <a:r>
              <a:rPr lang="en-US" sz="3200" dirty="0" err="1" smtClean="0">
                <a:latin typeface="Optima" charset="0"/>
                <a:ea typeface="Optima" charset="0"/>
                <a:cs typeface="Optima" charset="0"/>
              </a:rPr>
              <a:t>Jn</a:t>
            </a:r>
            <a:r>
              <a:rPr lang="en-US" sz="3200" dirty="0" smtClean="0">
                <a:latin typeface="Optima" charset="0"/>
                <a:ea typeface="Optima" charset="0"/>
                <a:cs typeface="Optima" charset="0"/>
              </a:rPr>
              <a:t> 12:13)</a:t>
            </a:r>
          </a:p>
        </p:txBody>
      </p:sp>
    </p:spTree>
    <p:extLst>
      <p:ext uri="{BB962C8B-B14F-4D97-AF65-F5344CB8AC3E}">
        <p14:creationId xmlns:p14="http://schemas.microsoft.com/office/powerpoint/2010/main" val="636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Expectation &amp; Reality</a:t>
            </a:r>
            <a:endParaRPr lang="en-US" sz="3600" dirty="0">
              <a:latin typeface="+mj-lt"/>
            </a:endParaRPr>
          </a:p>
        </p:txBody>
      </p:sp>
      <p:sp>
        <p:nvSpPr>
          <p:cNvPr id="7" name="TextBox 6"/>
          <p:cNvSpPr txBox="1"/>
          <p:nvPr/>
        </p:nvSpPr>
        <p:spPr>
          <a:xfrm>
            <a:off x="381000" y="1200150"/>
            <a:ext cx="4125566" cy="492443"/>
          </a:xfrm>
          <a:prstGeom prst="rect">
            <a:avLst/>
          </a:prstGeom>
          <a:noFill/>
        </p:spPr>
        <p:txBody>
          <a:bodyPr wrap="square" rtlCol="0">
            <a:spAutoFit/>
          </a:bodyPr>
          <a:lstStyle/>
          <a:p>
            <a:r>
              <a:rPr lang="en-US" sz="2600" u="sng" dirty="0" smtClean="0">
                <a:effectLst>
                  <a:outerShdw blurRad="50800" dist="38100" dir="2700000" algn="tl" rotWithShape="0">
                    <a:srgbClr val="000000">
                      <a:alpha val="43000"/>
                    </a:srgbClr>
                  </a:outerShdw>
                </a:effectLst>
                <a:latin typeface="Optima" charset="0"/>
                <a:ea typeface="Optima" charset="0"/>
                <a:cs typeface="Optima" charset="0"/>
              </a:rPr>
              <a:t>Expectation:</a:t>
            </a:r>
            <a:endParaRPr lang="en-US" sz="2600" u="sng"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9" name="TextBox 8"/>
          <p:cNvSpPr txBox="1"/>
          <p:nvPr/>
        </p:nvSpPr>
        <p:spPr>
          <a:xfrm>
            <a:off x="381000" y="1661815"/>
            <a:ext cx="4125566" cy="492443"/>
          </a:xfrm>
          <a:prstGeom prst="rect">
            <a:avLst/>
          </a:prstGeom>
          <a:noFill/>
        </p:spPr>
        <p:txBody>
          <a:bodyPr wrap="square" rtlCol="0">
            <a:spAutoFit/>
          </a:bodyPr>
          <a:lstStyle/>
          <a:p>
            <a:r>
              <a:rPr lang="en-US" sz="2600" dirty="0" smtClean="0">
                <a:effectLst>
                  <a:outerShdw blurRad="50800" dist="38100" dir="2700000" algn="tl" rotWithShape="0">
                    <a:srgbClr val="000000">
                      <a:alpha val="43000"/>
                    </a:srgbClr>
                  </a:outerShdw>
                </a:effectLst>
                <a:latin typeface="Optima" charset="0"/>
                <a:ea typeface="Optima" charset="0"/>
                <a:cs typeface="Optima" charset="0"/>
              </a:rPr>
              <a:t>1. Physical security.</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0" name="TextBox 9"/>
          <p:cNvSpPr txBox="1"/>
          <p:nvPr/>
        </p:nvSpPr>
        <p:spPr>
          <a:xfrm>
            <a:off x="382474" y="2120925"/>
            <a:ext cx="4125566" cy="492443"/>
          </a:xfrm>
          <a:prstGeom prst="rect">
            <a:avLst/>
          </a:prstGeom>
          <a:noFill/>
        </p:spPr>
        <p:txBody>
          <a:bodyPr wrap="square" rtlCol="0">
            <a:spAutoFit/>
          </a:bodyPr>
          <a:lstStyle/>
          <a:p>
            <a:r>
              <a:rPr lang="en-US" sz="2600" dirty="0">
                <a:effectLst>
                  <a:outerShdw blurRad="50800" dist="38100" dir="2700000" algn="tl" rotWithShape="0">
                    <a:srgbClr val="000000">
                      <a:alpha val="43000"/>
                    </a:srgbClr>
                  </a:outerShdw>
                </a:effectLst>
                <a:latin typeface="Optima" charset="0"/>
                <a:ea typeface="Optima" charset="0"/>
                <a:cs typeface="Optima" charset="0"/>
              </a:rPr>
              <a:t>2</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Provision through rain.</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1" name="TextBox 10"/>
          <p:cNvSpPr txBox="1"/>
          <p:nvPr/>
        </p:nvSpPr>
        <p:spPr>
          <a:xfrm>
            <a:off x="381888" y="2971359"/>
            <a:ext cx="4125566" cy="892552"/>
          </a:xfrm>
          <a:prstGeom prst="rect">
            <a:avLst/>
          </a:prstGeom>
          <a:noFill/>
        </p:spPr>
        <p:txBody>
          <a:bodyPr wrap="square" rtlCol="0">
            <a:spAutoFit/>
          </a:bodyPr>
          <a:lstStyle/>
          <a:p>
            <a:pPr marL="347663" indent="-347663"/>
            <a:r>
              <a:rPr lang="en-US" sz="2600" dirty="0">
                <a:effectLst>
                  <a:outerShdw blurRad="50800" dist="38100" dir="2700000" algn="tl" rotWithShape="0">
                    <a:srgbClr val="000000">
                      <a:alpha val="43000"/>
                    </a:srgbClr>
                  </a:outerShdw>
                </a:effectLst>
                <a:latin typeface="Optima" charset="0"/>
                <a:ea typeface="Optima" charset="0"/>
                <a:cs typeface="Optima" charset="0"/>
              </a:rPr>
              <a:t>3</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Messianic rule through power.</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3" name="TextBox 12"/>
          <p:cNvSpPr txBox="1"/>
          <p:nvPr/>
        </p:nvSpPr>
        <p:spPr>
          <a:xfrm>
            <a:off x="389490" y="3820469"/>
            <a:ext cx="4125566" cy="492443"/>
          </a:xfrm>
          <a:prstGeom prst="rect">
            <a:avLst/>
          </a:prstGeom>
          <a:noFill/>
        </p:spPr>
        <p:txBody>
          <a:bodyPr wrap="square" rtlCol="0">
            <a:spAutoFit/>
          </a:bodyPr>
          <a:lstStyle/>
          <a:p>
            <a:pPr marL="290513" indent="-290513"/>
            <a:r>
              <a:rPr lang="en-US" sz="2600" dirty="0">
                <a:effectLst>
                  <a:outerShdw blurRad="50800" dist="38100" dir="2700000" algn="tl" rotWithShape="0">
                    <a:srgbClr val="000000">
                      <a:alpha val="43000"/>
                    </a:srgbClr>
                  </a:outerShdw>
                </a:effectLst>
                <a:latin typeface="Optima" charset="0"/>
                <a:ea typeface="Optima" charset="0"/>
                <a:cs typeface="Optima" charset="0"/>
              </a:rPr>
              <a:t>4</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Dead people stay dead.</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4" name="TextBox 13"/>
          <p:cNvSpPr txBox="1"/>
          <p:nvPr/>
        </p:nvSpPr>
        <p:spPr>
          <a:xfrm>
            <a:off x="4506566" y="1200150"/>
            <a:ext cx="4125566" cy="492443"/>
          </a:xfrm>
          <a:prstGeom prst="rect">
            <a:avLst/>
          </a:prstGeom>
          <a:noFill/>
        </p:spPr>
        <p:txBody>
          <a:bodyPr wrap="square" rtlCol="0">
            <a:spAutoFit/>
          </a:bodyPr>
          <a:lstStyle/>
          <a:p>
            <a:r>
              <a:rPr lang="en-US" sz="2600" u="sng" dirty="0" smtClean="0">
                <a:effectLst>
                  <a:outerShdw blurRad="50800" dist="38100" dir="2700000" algn="tl" rotWithShape="0">
                    <a:srgbClr val="000000">
                      <a:alpha val="43000"/>
                    </a:srgbClr>
                  </a:outerShdw>
                </a:effectLst>
                <a:latin typeface="Optima" charset="0"/>
                <a:ea typeface="Optima" charset="0"/>
                <a:cs typeface="Optima" charset="0"/>
              </a:rPr>
              <a:t>Reality:</a:t>
            </a:r>
            <a:endParaRPr lang="en-US" sz="2600" u="sng"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5" name="TextBox 14"/>
          <p:cNvSpPr txBox="1"/>
          <p:nvPr/>
        </p:nvSpPr>
        <p:spPr>
          <a:xfrm>
            <a:off x="4506566" y="1661815"/>
            <a:ext cx="4125566" cy="492443"/>
          </a:xfrm>
          <a:prstGeom prst="rect">
            <a:avLst/>
          </a:prstGeom>
          <a:noFill/>
        </p:spPr>
        <p:txBody>
          <a:bodyPr wrap="square" rtlCol="0">
            <a:spAutoFit/>
          </a:bodyPr>
          <a:lstStyle/>
          <a:p>
            <a:r>
              <a:rPr lang="en-US" sz="2600" dirty="0" smtClean="0">
                <a:effectLst>
                  <a:outerShdw blurRad="50800" dist="38100" dir="2700000" algn="tl" rotWithShape="0">
                    <a:srgbClr val="000000">
                      <a:alpha val="43000"/>
                    </a:srgbClr>
                  </a:outerShdw>
                </a:effectLst>
                <a:latin typeface="Optima" charset="0"/>
                <a:ea typeface="Optima" charset="0"/>
                <a:cs typeface="Optima" charset="0"/>
              </a:rPr>
              <a:t>1. Eternal security.</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6" name="TextBox 15"/>
          <p:cNvSpPr txBox="1"/>
          <p:nvPr/>
        </p:nvSpPr>
        <p:spPr>
          <a:xfrm>
            <a:off x="4515056" y="2120418"/>
            <a:ext cx="4125566" cy="892552"/>
          </a:xfrm>
          <a:prstGeom prst="rect">
            <a:avLst/>
          </a:prstGeom>
          <a:noFill/>
        </p:spPr>
        <p:txBody>
          <a:bodyPr wrap="square" rtlCol="0">
            <a:spAutoFit/>
          </a:bodyPr>
          <a:lstStyle/>
          <a:p>
            <a:pPr marL="347663" indent="-347663"/>
            <a:r>
              <a:rPr lang="en-US" sz="2600" dirty="0">
                <a:effectLst>
                  <a:outerShdw blurRad="50800" dist="38100" dir="2700000" algn="tl" rotWithShape="0">
                    <a:srgbClr val="000000">
                      <a:alpha val="43000"/>
                    </a:srgbClr>
                  </a:outerShdw>
                </a:effectLst>
                <a:latin typeface="Optima" charset="0"/>
                <a:ea typeface="Optima" charset="0"/>
                <a:cs typeface="Optima" charset="0"/>
              </a:rPr>
              <a:t>2</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Water that springs up to eternal life.</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7" name="TextBox 16"/>
          <p:cNvSpPr txBox="1"/>
          <p:nvPr/>
        </p:nvSpPr>
        <p:spPr>
          <a:xfrm>
            <a:off x="4515056" y="2972083"/>
            <a:ext cx="4125566" cy="892552"/>
          </a:xfrm>
          <a:prstGeom prst="rect">
            <a:avLst/>
          </a:prstGeom>
          <a:noFill/>
        </p:spPr>
        <p:txBody>
          <a:bodyPr wrap="square" rtlCol="0">
            <a:spAutoFit/>
          </a:bodyPr>
          <a:lstStyle/>
          <a:p>
            <a:pPr marL="347663" indent="-347663"/>
            <a:r>
              <a:rPr lang="en-US" sz="2600" dirty="0">
                <a:effectLst>
                  <a:outerShdw blurRad="50800" dist="38100" dir="2700000" algn="tl" rotWithShape="0">
                    <a:srgbClr val="000000">
                      <a:alpha val="43000"/>
                    </a:srgbClr>
                  </a:outerShdw>
                </a:effectLst>
                <a:latin typeface="Optima" charset="0"/>
                <a:ea typeface="Optima" charset="0"/>
                <a:cs typeface="Optima" charset="0"/>
              </a:rPr>
              <a:t>3</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Messianic rule through love.</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8" name="TextBox 17"/>
          <p:cNvSpPr txBox="1"/>
          <p:nvPr/>
        </p:nvSpPr>
        <p:spPr>
          <a:xfrm>
            <a:off x="4515056" y="3823024"/>
            <a:ext cx="4125566" cy="492443"/>
          </a:xfrm>
          <a:prstGeom prst="rect">
            <a:avLst/>
          </a:prstGeom>
          <a:noFill/>
        </p:spPr>
        <p:txBody>
          <a:bodyPr wrap="square" rtlCol="0">
            <a:spAutoFit/>
          </a:bodyPr>
          <a:lstStyle/>
          <a:p>
            <a:pPr marL="290513" indent="-290513"/>
            <a:r>
              <a:rPr lang="en-US" sz="2600" dirty="0">
                <a:effectLst>
                  <a:outerShdw blurRad="50800" dist="38100" dir="2700000" algn="tl" rotWithShape="0">
                    <a:srgbClr val="000000">
                      <a:alpha val="43000"/>
                    </a:srgbClr>
                  </a:outerShdw>
                </a:effectLst>
                <a:latin typeface="Optima" charset="0"/>
                <a:ea typeface="Optima" charset="0"/>
                <a:cs typeface="Optima" charset="0"/>
              </a:rPr>
              <a:t>4</a:t>
            </a:r>
            <a:r>
              <a:rPr lang="en-US" sz="2600" dirty="0" smtClean="0">
                <a:effectLst>
                  <a:outerShdw blurRad="50800" dist="38100" dir="2700000" algn="tl" rotWithShape="0">
                    <a:srgbClr val="000000">
                      <a:alpha val="43000"/>
                    </a:srgbClr>
                  </a:outerShdw>
                </a:effectLst>
                <a:latin typeface="Optima" charset="0"/>
                <a:ea typeface="Optima" charset="0"/>
                <a:cs typeface="Optima" charset="0"/>
              </a:rPr>
              <a:t>. Jesus is alive.</a:t>
            </a:r>
            <a:endParaRPr lang="en-US" sz="2600" dirty="0">
              <a:effectLst>
                <a:outerShdw blurRad="50800" dist="38100" dir="2700000" algn="tl" rotWithShape="0">
                  <a:srgbClr val="000000">
                    <a:alpha val="43000"/>
                  </a:srgbClr>
                </a:outerShdw>
              </a:effectLst>
              <a:latin typeface="Optima" charset="0"/>
              <a:ea typeface="Optima" charset="0"/>
              <a:cs typeface="Optima" charset="0"/>
            </a:endParaRPr>
          </a:p>
        </p:txBody>
      </p:sp>
    </p:spTree>
    <p:extLst>
      <p:ext uri="{BB962C8B-B14F-4D97-AF65-F5344CB8AC3E}">
        <p14:creationId xmlns:p14="http://schemas.microsoft.com/office/powerpoint/2010/main" val="35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Principle</a:t>
            </a:r>
            <a:endParaRPr lang="en-US" sz="3600" dirty="0">
              <a:latin typeface="+mj-lt"/>
            </a:endParaRPr>
          </a:p>
        </p:txBody>
      </p:sp>
      <p:sp>
        <p:nvSpPr>
          <p:cNvPr id="12" name="TextBox 30"/>
          <p:cNvSpPr txBox="1">
            <a:spLocks noChangeArrowheads="1"/>
          </p:cNvSpPr>
          <p:nvPr/>
        </p:nvSpPr>
        <p:spPr bwMode="auto">
          <a:xfrm>
            <a:off x="533400" y="1809750"/>
            <a:ext cx="81534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lgn="just"/>
            <a:r>
              <a:rPr lang="en-US" sz="3000" dirty="0" smtClean="0">
                <a:latin typeface="Optima" charset="0"/>
                <a:ea typeface="Optima" charset="0"/>
                <a:cs typeface="Optima" charset="0"/>
              </a:rPr>
              <a:t>Sometimes God’s provision shows up in ways we would not expect, and it always goes deeper than we will ever know.</a:t>
            </a:r>
            <a:endParaRPr lang="en-US" sz="3000" i="1" dirty="0">
              <a:latin typeface="Optima" charset="0"/>
              <a:ea typeface="Optima" charset="0"/>
              <a:cs typeface="Optima" charset="0"/>
            </a:endParaRPr>
          </a:p>
        </p:txBody>
      </p:sp>
    </p:spTree>
    <p:extLst>
      <p:ext uri="{BB962C8B-B14F-4D97-AF65-F5344CB8AC3E}">
        <p14:creationId xmlns:p14="http://schemas.microsoft.com/office/powerpoint/2010/main" val="185155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latin typeface="+mj-lt"/>
              </a:rPr>
              <a:t>Unexpected Glory</a:t>
            </a:r>
            <a:endParaRPr lang="en-US" sz="3600" dirty="0">
              <a:latin typeface="+mj-lt"/>
            </a:endParaRPr>
          </a:p>
        </p:txBody>
      </p:sp>
      <p:sp>
        <p:nvSpPr>
          <p:cNvPr id="12" name="TextBox 30"/>
          <p:cNvSpPr txBox="1">
            <a:spLocks noChangeArrowheads="1"/>
          </p:cNvSpPr>
          <p:nvPr/>
        </p:nvSpPr>
        <p:spPr bwMode="auto">
          <a:xfrm>
            <a:off x="457200" y="1123950"/>
            <a:ext cx="8153400"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lgn="just">
              <a:tabLst/>
            </a:pPr>
            <a:r>
              <a:rPr lang="en-US" sz="2600" dirty="0">
                <a:latin typeface="Optima" charset="0"/>
                <a:ea typeface="Optima" charset="0"/>
                <a:cs typeface="Optima" charset="0"/>
              </a:rPr>
              <a:t>“Imagine yourself as a living house. God comes in to rebuild that house. At first, perhaps, you can understand what He is doing. He is getting the drains right and stopping the leaks in the roof and so </a:t>
            </a:r>
            <a:r>
              <a:rPr lang="en-US" sz="2600" dirty="0" smtClean="0">
                <a:latin typeface="Optima" charset="0"/>
                <a:ea typeface="Optima" charset="0"/>
                <a:cs typeface="Optima" charset="0"/>
              </a:rPr>
              <a:t>on: </a:t>
            </a:r>
            <a:r>
              <a:rPr lang="en-US" sz="2600" dirty="0">
                <a:latin typeface="Optima" charset="0"/>
                <a:ea typeface="Optima" charset="0"/>
                <a:cs typeface="Optima" charset="0"/>
              </a:rPr>
              <a:t>you knew that those jobs needed doing and so you are not surprised. But presently He starts knocking the house about in a way that hurts abominably and does not seem to make any </a:t>
            </a:r>
            <a:r>
              <a:rPr lang="en-US" sz="2600" dirty="0" smtClean="0">
                <a:latin typeface="Optima" charset="0"/>
                <a:ea typeface="Optima" charset="0"/>
                <a:cs typeface="Optima" charset="0"/>
              </a:rPr>
              <a:t>sense . . .”</a:t>
            </a:r>
            <a:endParaRPr lang="en-US" sz="2600" dirty="0">
              <a:latin typeface="Optima" charset="0"/>
              <a:ea typeface="Optima" charset="0"/>
              <a:cs typeface="Optima" charset="0"/>
            </a:endParaRPr>
          </a:p>
        </p:txBody>
      </p:sp>
    </p:spTree>
    <p:extLst>
      <p:ext uri="{BB962C8B-B14F-4D97-AF65-F5344CB8AC3E}">
        <p14:creationId xmlns:p14="http://schemas.microsoft.com/office/powerpoint/2010/main" val="810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Unexpected Glory</a:t>
            </a:r>
            <a:endParaRPr lang="en-US" sz="3600" dirty="0">
              <a:latin typeface="+mj-lt"/>
            </a:endParaRPr>
          </a:p>
        </p:txBody>
      </p:sp>
      <p:sp>
        <p:nvSpPr>
          <p:cNvPr id="12" name="TextBox 30"/>
          <p:cNvSpPr txBox="1">
            <a:spLocks noChangeArrowheads="1"/>
          </p:cNvSpPr>
          <p:nvPr/>
        </p:nvSpPr>
        <p:spPr bwMode="auto">
          <a:xfrm>
            <a:off x="457200" y="1123950"/>
            <a:ext cx="8153400" cy="3385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lgn="just">
              <a:tabLst/>
            </a:pPr>
            <a:r>
              <a:rPr lang="en-US" sz="2600" dirty="0" smtClean="0">
                <a:latin typeface="Optima" charset="0"/>
                <a:ea typeface="Optima" charset="0"/>
                <a:cs typeface="Optima" charset="0"/>
              </a:rPr>
              <a:t>“What </a:t>
            </a:r>
            <a:r>
              <a:rPr lang="en-US" sz="2600" dirty="0">
                <a:latin typeface="Optima" charset="0"/>
                <a:ea typeface="Optima" charset="0"/>
                <a:cs typeface="Optima" charset="0"/>
              </a:rPr>
              <a:t>on earth is He up to? The explanation is that He is building quite a different house from the one you thought </a:t>
            </a:r>
            <a:r>
              <a:rPr lang="en-US" sz="2600" dirty="0" smtClean="0">
                <a:latin typeface="Optima" charset="0"/>
                <a:ea typeface="Optima" charset="0"/>
                <a:cs typeface="Optima" charset="0"/>
              </a:rPr>
              <a:t>of </a:t>
            </a:r>
            <a:r>
              <a:rPr lang="mr-IN" sz="2600" dirty="0" smtClean="0">
                <a:latin typeface="Optima" charset="0"/>
                <a:ea typeface="Optima" charset="0"/>
                <a:cs typeface="Optima" charset="0"/>
              </a:rPr>
              <a:t>–</a:t>
            </a:r>
            <a:r>
              <a:rPr lang="en-US" sz="2600" dirty="0" smtClean="0">
                <a:latin typeface="Optima" charset="0"/>
                <a:ea typeface="Optima" charset="0"/>
                <a:cs typeface="Optima" charset="0"/>
              </a:rPr>
              <a:t> throwing </a:t>
            </a:r>
            <a:r>
              <a:rPr lang="en-US" sz="2600" dirty="0">
                <a:latin typeface="Optima" charset="0"/>
                <a:ea typeface="Optima" charset="0"/>
                <a:cs typeface="Optima" charset="0"/>
              </a:rPr>
              <a:t>out a new wing here, putting on an extra floor there, running up towers, making courtyards. You thought you were being made into a decent little cottage: but He is building a palace. He intends to come and live in it Himself</a:t>
            </a:r>
            <a:r>
              <a:rPr lang="en-US" sz="2600" dirty="0" smtClean="0">
                <a:latin typeface="Optima" charset="0"/>
                <a:ea typeface="Optima" charset="0"/>
                <a:cs typeface="Optima" charset="0"/>
              </a:rPr>
              <a:t>.”</a:t>
            </a:r>
          </a:p>
          <a:p>
            <a:pPr marL="7938" indent="-7938" algn="just">
              <a:tabLst/>
            </a:pPr>
            <a:endParaRPr lang="en-US" sz="1600" dirty="0">
              <a:latin typeface="Optima" charset="0"/>
              <a:ea typeface="Optima" charset="0"/>
              <a:cs typeface="Optima" charset="0"/>
            </a:endParaRPr>
          </a:p>
          <a:p>
            <a:pPr marL="7938" indent="-7938" algn="r">
              <a:tabLst/>
            </a:pPr>
            <a:r>
              <a:rPr lang="en-US" sz="1600" dirty="0" smtClean="0">
                <a:latin typeface="Optima" charset="0"/>
                <a:ea typeface="Optima" charset="0"/>
                <a:cs typeface="Optima" charset="0"/>
              </a:rPr>
              <a:t>C. S. Lewis, “Counting the Cost” in </a:t>
            </a:r>
            <a:r>
              <a:rPr lang="en-US" sz="1600" i="1" dirty="0" smtClean="0">
                <a:latin typeface="Optima" charset="0"/>
                <a:ea typeface="Optima" charset="0"/>
                <a:cs typeface="Optima" charset="0"/>
              </a:rPr>
              <a:t>Mere Christianity</a:t>
            </a:r>
            <a:endParaRPr lang="en-US" sz="1600" i="1" dirty="0">
              <a:latin typeface="Optima" charset="0"/>
              <a:ea typeface="Optima" charset="0"/>
              <a:cs typeface="Optima" charset="0"/>
            </a:endParaRPr>
          </a:p>
        </p:txBody>
      </p:sp>
    </p:spTree>
    <p:extLst>
      <p:ext uri="{BB962C8B-B14F-4D97-AF65-F5344CB8AC3E}">
        <p14:creationId xmlns:p14="http://schemas.microsoft.com/office/powerpoint/2010/main" val="174478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9762</TotalTime>
  <Words>392</Words>
  <Application>Microsoft Macintosh PowerPoint</Application>
  <PresentationFormat>On-screen Show (16:9)</PresentationFormat>
  <Paragraphs>34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Optima</vt:lpstr>
      <vt:lpstr>Mesh</vt:lpstr>
      <vt:lpstr>Psalm 118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to Cover</dc:title>
  <dc:creator>bholmes</dc:creator>
  <cp:lastModifiedBy>Microsoft Office User</cp:lastModifiedBy>
  <cp:revision>225</cp:revision>
  <cp:lastPrinted>2016-02-17T23:17:18Z</cp:lastPrinted>
  <dcterms:created xsi:type="dcterms:W3CDTF">2011-02-24T16:41:17Z</dcterms:created>
  <dcterms:modified xsi:type="dcterms:W3CDTF">2017-03-16T13:58:47Z</dcterms:modified>
</cp:coreProperties>
</file>