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60" r:id="rId2"/>
    <p:sldId id="261" r:id="rId3"/>
    <p:sldId id="266" r:id="rId4"/>
    <p:sldId id="262" r:id="rId5"/>
    <p:sldId id="287" r:id="rId6"/>
    <p:sldId id="288" r:id="rId7"/>
    <p:sldId id="289" r:id="rId8"/>
    <p:sldId id="290" r:id="rId9"/>
    <p:sldId id="269" r:id="rId10"/>
    <p:sldId id="270" r:id="rId11"/>
    <p:sldId id="294" r:id="rId12"/>
    <p:sldId id="263" r:id="rId13"/>
    <p:sldId id="277" r:id="rId14"/>
    <p:sldId id="278" r:id="rId15"/>
    <p:sldId id="279" r:id="rId16"/>
    <p:sldId id="268" r:id="rId17"/>
    <p:sldId id="295" r:id="rId18"/>
    <p:sldId id="264" r:id="rId19"/>
    <p:sldId id="282" r:id="rId20"/>
    <p:sldId id="283" r:id="rId21"/>
    <p:sldId id="265" r:id="rId22"/>
    <p:sldId id="284" r:id="rId23"/>
    <p:sldId id="285" r:id="rId24"/>
    <p:sldId id="286" r:id="rId25"/>
    <p:sldId id="272" r:id="rId26"/>
    <p:sldId id="296" r:id="rId27"/>
    <p:sldId id="271" r:id="rId28"/>
    <p:sldId id="273" r:id="rId29"/>
    <p:sldId id="293" r:id="rId30"/>
    <p:sldId id="274" r:id="rId31"/>
    <p:sldId id="291" r:id="rId32"/>
    <p:sldId id="292" r:id="rId33"/>
    <p:sldId id="276" r:id="rId34"/>
    <p:sldId id="275"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7A98"/>
    <a:srgbClr val="E6542A"/>
    <a:srgbClr val="CB52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853"/>
    <p:restoredTop sz="83241"/>
  </p:normalViewPr>
  <p:slideViewPr>
    <p:cSldViewPr snapToGrid="0" snapToObjects="1">
      <p:cViewPr varScale="1">
        <p:scale>
          <a:sx n="75" d="100"/>
          <a:sy n="75" d="100"/>
        </p:scale>
        <p:origin x="68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E3214B-8052-0142-9F41-508475EAAFC2}" type="datetimeFigureOut">
              <a:rPr lang="en-US" smtClean="0"/>
              <a:t>11/29/17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879E4C-B2C7-5B49-BB68-D78EB22186FB}" type="slidenum">
              <a:rPr lang="en-US" smtClean="0"/>
              <a:t>‹#›</a:t>
            </a:fld>
            <a:endParaRPr lang="en-US"/>
          </a:p>
        </p:txBody>
      </p:sp>
    </p:spTree>
    <p:extLst>
      <p:ext uri="{BB962C8B-B14F-4D97-AF65-F5344CB8AC3E}">
        <p14:creationId xmlns:p14="http://schemas.microsoft.com/office/powerpoint/2010/main" val="941253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EXHORT</a:t>
            </a:r>
            <a:r>
              <a:rPr lang="en-US" dirty="0" smtClean="0"/>
              <a:t> – Parent / Friend – </a:t>
            </a:r>
            <a:r>
              <a:rPr lang="en-US" i="1" dirty="0" smtClean="0"/>
              <a:t>We can do this </a:t>
            </a:r>
            <a:r>
              <a:rPr lang="en-US" dirty="0" smtClean="0"/>
              <a:t>, Titus 1:9 … exhort in sound doctrine  </a:t>
            </a:r>
            <a:r>
              <a:rPr lang="en-US" b="1" dirty="0" smtClean="0"/>
              <a:t>650X</a:t>
            </a:r>
          </a:p>
          <a:p>
            <a:r>
              <a:rPr lang="en-US" b="1" dirty="0" smtClean="0"/>
              <a:t>WARN / ADVISE </a:t>
            </a:r>
            <a:r>
              <a:rPr lang="en-US" dirty="0" smtClean="0"/>
              <a:t>-Teacher / Mentor – </a:t>
            </a:r>
            <a:r>
              <a:rPr lang="en-US" i="1" dirty="0" smtClean="0"/>
              <a:t>This is how you do this  </a:t>
            </a:r>
            <a:r>
              <a:rPr lang="en-US" dirty="0" smtClean="0"/>
              <a:t>3:10 …I </a:t>
            </a:r>
            <a:r>
              <a:rPr lang="en-US" dirty="0" err="1" smtClean="0"/>
              <a:t>Thess</a:t>
            </a:r>
            <a:r>
              <a:rPr lang="en-US" dirty="0" smtClean="0"/>
              <a:t> 5:14 … admonish the unruly </a:t>
            </a:r>
            <a:r>
              <a:rPr lang="en-US" b="1" dirty="0" smtClean="0"/>
              <a:t>8X</a:t>
            </a:r>
          </a:p>
          <a:p>
            <a:r>
              <a:rPr lang="en-US" b="1" dirty="0" smtClean="0"/>
              <a:t>REBUKE</a:t>
            </a:r>
            <a:r>
              <a:rPr lang="en-US" dirty="0" smtClean="0"/>
              <a:t> - Watchman / Shepherd – </a:t>
            </a:r>
            <a:r>
              <a:rPr lang="en-US" i="1" dirty="0" smtClean="0"/>
              <a:t>You do not want to do this</a:t>
            </a:r>
            <a:r>
              <a:rPr lang="en-US" dirty="0" smtClean="0"/>
              <a:t>.  Titus 1:9 … refute those who contradict sound doctrine 1:13….reprove them severely so that they may be sound in the faith, Titus 2:15… reprove with all authority, 3:10 …reject a factious man after his second warning </a:t>
            </a:r>
            <a:r>
              <a:rPr lang="en-US" b="1" dirty="0" smtClean="0"/>
              <a:t>50X</a:t>
            </a:r>
          </a:p>
          <a:p>
            <a:endParaRPr lang="en-US" dirty="0" smtClean="0"/>
          </a:p>
          <a:p>
            <a:r>
              <a:rPr lang="en-US" dirty="0" smtClean="0"/>
              <a:t>“Dude” / Dude / Dude!!!!</a:t>
            </a:r>
          </a:p>
          <a:p>
            <a:endParaRPr lang="en-US" dirty="0"/>
          </a:p>
        </p:txBody>
      </p:sp>
      <p:sp>
        <p:nvSpPr>
          <p:cNvPr id="4" name="Slide Number Placeholder 3"/>
          <p:cNvSpPr>
            <a:spLocks noGrp="1"/>
          </p:cNvSpPr>
          <p:nvPr>
            <p:ph type="sldNum" sz="quarter" idx="10"/>
          </p:nvPr>
        </p:nvSpPr>
        <p:spPr/>
        <p:txBody>
          <a:bodyPr/>
          <a:lstStyle/>
          <a:p>
            <a:fld id="{80879E4C-B2C7-5B49-BB68-D78EB22186FB}" type="slidenum">
              <a:rPr lang="en-US" smtClean="0"/>
              <a:t>2</a:t>
            </a:fld>
            <a:endParaRPr lang="en-US"/>
          </a:p>
        </p:txBody>
      </p:sp>
    </p:spTree>
    <p:extLst>
      <p:ext uri="{BB962C8B-B14F-4D97-AF65-F5344CB8AC3E}">
        <p14:creationId xmlns:p14="http://schemas.microsoft.com/office/powerpoint/2010/main" val="1290577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Jim –   Rebuke</a:t>
            </a:r>
            <a:endParaRPr lang="en-US" dirty="0" smtClean="0"/>
          </a:p>
          <a:p>
            <a:r>
              <a:rPr lang="en-US" dirty="0" smtClean="0"/>
              <a:t>Come prepared to lean in….. Even if they push back.  Answer a fool as his folly deserves </a:t>
            </a:r>
            <a:r>
              <a:rPr lang="en-US" b="1" dirty="0" smtClean="0"/>
              <a:t>Pro 26:4,5  </a:t>
            </a:r>
            <a:r>
              <a:rPr lang="en-US" dirty="0" smtClean="0"/>
              <a:t>Don’t need a Flame thrower to kill a Mosquito / and a fly swatter is not enough to bring down an enemy.  </a:t>
            </a:r>
            <a:r>
              <a:rPr lang="en-US" b="1" dirty="0" smtClean="0"/>
              <a:t>Ezekiel 33</a:t>
            </a:r>
          </a:p>
          <a:p>
            <a:endParaRPr lang="en-US" b="1" dirty="0" smtClean="0"/>
          </a:p>
          <a:p>
            <a:r>
              <a:rPr lang="en-US" b="1" dirty="0" smtClean="0"/>
              <a:t>Jim – Rebuke</a:t>
            </a:r>
          </a:p>
          <a:p>
            <a:r>
              <a:rPr lang="en-US" dirty="0" smtClean="0"/>
              <a:t>Luke 17:3 “Be on your guard, if a brother sins against you, rebuke him and if he repents forgive him…” </a:t>
            </a:r>
          </a:p>
          <a:p>
            <a:r>
              <a:rPr lang="en-US" dirty="0" smtClean="0"/>
              <a:t>Do not blind side someone in a group</a:t>
            </a:r>
            <a:r>
              <a:rPr lang="mr-IN" dirty="0" smtClean="0"/>
              <a:t>…</a:t>
            </a:r>
            <a:endParaRPr lang="en-US" dirty="0" smtClean="0"/>
          </a:p>
          <a:p>
            <a:endParaRPr lang="en-US" dirty="0" smtClean="0"/>
          </a:p>
          <a:p>
            <a:r>
              <a:rPr lang="en-US" dirty="0" smtClean="0"/>
              <a:t>Jim – </a:t>
            </a:r>
            <a:r>
              <a:rPr lang="en-US" b="1" dirty="0" smtClean="0"/>
              <a:t>Rebuke, </a:t>
            </a:r>
            <a:r>
              <a:rPr lang="en-US" dirty="0" smtClean="0"/>
              <a:t>Even if there is a hard heart (I </a:t>
            </a:r>
            <a:r>
              <a:rPr lang="en-US" dirty="0" err="1" smtClean="0"/>
              <a:t>Cor</a:t>
            </a:r>
            <a:r>
              <a:rPr lang="en-US" dirty="0" smtClean="0"/>
              <a:t> 5:9-13) or egregious offense (I </a:t>
            </a:r>
            <a:r>
              <a:rPr lang="en-US" dirty="0" err="1" smtClean="0"/>
              <a:t>Cor</a:t>
            </a:r>
            <a:r>
              <a:rPr lang="en-US" dirty="0" smtClean="0"/>
              <a:t> 5:1-2) we approach them with gentleness and humility.  Soft answer turns away wrath…..Goal is always restoration.</a:t>
            </a:r>
          </a:p>
          <a:p>
            <a:endParaRPr lang="en-US" dirty="0" smtClean="0"/>
          </a:p>
          <a:p>
            <a:r>
              <a:rPr lang="en-US" dirty="0" smtClean="0"/>
              <a:t>“Sit down / face to face and tell them I love you bro…. !!!!</a:t>
            </a:r>
          </a:p>
          <a:p>
            <a:endParaRPr lang="en-US" dirty="0" smtClean="0"/>
          </a:p>
          <a:p>
            <a:r>
              <a:rPr lang="en-US" dirty="0" smtClean="0"/>
              <a:t>Create a safe environment and you can say anything…. When things get unsafe…..what do you do?  </a:t>
            </a:r>
            <a:r>
              <a:rPr lang="en-US" b="1" dirty="0" smtClean="0"/>
              <a:t>Mutual purpose / Respect.  BACK THE TRUCK UP</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0879E4C-B2C7-5B49-BB68-D78EB22186FB}" type="slidenum">
              <a:rPr lang="en-US" smtClean="0"/>
              <a:t>18</a:t>
            </a:fld>
            <a:endParaRPr lang="en-US"/>
          </a:p>
        </p:txBody>
      </p:sp>
    </p:spTree>
    <p:extLst>
      <p:ext uri="{BB962C8B-B14F-4D97-AF65-F5344CB8AC3E}">
        <p14:creationId xmlns:p14="http://schemas.microsoft.com/office/powerpoint/2010/main" val="1868893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Jim –   Rebuke</a:t>
            </a:r>
            <a:endParaRPr lang="en-US" dirty="0" smtClean="0"/>
          </a:p>
          <a:p>
            <a:r>
              <a:rPr lang="en-US" dirty="0" smtClean="0"/>
              <a:t>Come prepared to lean in….. Even if they push back.  Answer a fool as his folly deserves </a:t>
            </a:r>
            <a:r>
              <a:rPr lang="en-US" b="1" dirty="0" smtClean="0"/>
              <a:t>Pro 26:4,5  </a:t>
            </a:r>
            <a:r>
              <a:rPr lang="en-US" dirty="0" smtClean="0"/>
              <a:t>Don’t need a Flame thrower to kill a Mosquito / and a fly swatter is not enough to bring down an enemy.  </a:t>
            </a:r>
            <a:r>
              <a:rPr lang="en-US" b="1" dirty="0" smtClean="0"/>
              <a:t>Ezekiel 33</a:t>
            </a:r>
          </a:p>
          <a:p>
            <a:endParaRPr lang="en-US" b="1" dirty="0" smtClean="0"/>
          </a:p>
          <a:p>
            <a:r>
              <a:rPr lang="en-US" b="1" dirty="0" smtClean="0"/>
              <a:t>Jim – Rebuke</a:t>
            </a:r>
          </a:p>
          <a:p>
            <a:r>
              <a:rPr lang="en-US" dirty="0" smtClean="0"/>
              <a:t>Luke 17:3 “Be on your guard, if a brother sins against you, rebuke him and if he repents forgive him…” </a:t>
            </a:r>
          </a:p>
          <a:p>
            <a:r>
              <a:rPr lang="en-US" dirty="0" smtClean="0"/>
              <a:t>Do not blind side someone in a group</a:t>
            </a:r>
            <a:r>
              <a:rPr lang="mr-IN" dirty="0" smtClean="0"/>
              <a:t>…</a:t>
            </a:r>
            <a:endParaRPr lang="en-US" dirty="0" smtClean="0"/>
          </a:p>
          <a:p>
            <a:endParaRPr lang="en-US" dirty="0" smtClean="0"/>
          </a:p>
          <a:p>
            <a:r>
              <a:rPr lang="en-US" dirty="0" smtClean="0"/>
              <a:t>Jim – </a:t>
            </a:r>
            <a:r>
              <a:rPr lang="en-US" b="1" dirty="0" smtClean="0"/>
              <a:t>Rebuke, </a:t>
            </a:r>
            <a:r>
              <a:rPr lang="en-US" dirty="0" smtClean="0"/>
              <a:t>Even if there is a hard heart (I </a:t>
            </a:r>
            <a:r>
              <a:rPr lang="en-US" dirty="0" err="1" smtClean="0"/>
              <a:t>Cor</a:t>
            </a:r>
            <a:r>
              <a:rPr lang="en-US" dirty="0" smtClean="0"/>
              <a:t> 5:9-13) or egregious offense (I </a:t>
            </a:r>
            <a:r>
              <a:rPr lang="en-US" dirty="0" err="1" smtClean="0"/>
              <a:t>Cor</a:t>
            </a:r>
            <a:r>
              <a:rPr lang="en-US" dirty="0" smtClean="0"/>
              <a:t> 5:1-2) we approach them with gentleness and humility.  Soft answer turns away wrath…..Goal is always restoration.</a:t>
            </a:r>
          </a:p>
          <a:p>
            <a:endParaRPr lang="en-US" dirty="0" smtClean="0"/>
          </a:p>
          <a:p>
            <a:r>
              <a:rPr lang="en-US" dirty="0" smtClean="0"/>
              <a:t>“Sit down / face to face and tell them I love you bro…. !!!!</a:t>
            </a:r>
          </a:p>
          <a:p>
            <a:endParaRPr lang="en-US" dirty="0" smtClean="0"/>
          </a:p>
          <a:p>
            <a:r>
              <a:rPr lang="en-US" dirty="0" smtClean="0"/>
              <a:t>Create a safe environment and you can say anything…. When things get unsafe…..what do you do?  </a:t>
            </a:r>
            <a:r>
              <a:rPr lang="en-US" b="1" dirty="0" smtClean="0"/>
              <a:t>Mutual purpose / Respect.  BACK THE TRUCK UP</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0879E4C-B2C7-5B49-BB68-D78EB22186FB}" type="slidenum">
              <a:rPr lang="en-US" smtClean="0"/>
              <a:t>19</a:t>
            </a:fld>
            <a:endParaRPr lang="en-US"/>
          </a:p>
        </p:txBody>
      </p:sp>
    </p:spTree>
    <p:extLst>
      <p:ext uri="{BB962C8B-B14F-4D97-AF65-F5344CB8AC3E}">
        <p14:creationId xmlns:p14="http://schemas.microsoft.com/office/powerpoint/2010/main" val="2088302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Jim –   Rebuke</a:t>
            </a:r>
            <a:endParaRPr lang="en-US" dirty="0" smtClean="0"/>
          </a:p>
          <a:p>
            <a:r>
              <a:rPr lang="en-US" dirty="0" smtClean="0"/>
              <a:t>Come prepared to lean in….. Even if they push back.  Answer a fool as his folly deserves </a:t>
            </a:r>
            <a:r>
              <a:rPr lang="en-US" b="1" dirty="0" smtClean="0"/>
              <a:t>Pro 26:4,5  </a:t>
            </a:r>
            <a:r>
              <a:rPr lang="en-US" dirty="0" smtClean="0"/>
              <a:t>Don’t need a Flame thrower to kill a Mosquito / and a fly swatter is not enough to bring down an enemy.  </a:t>
            </a:r>
            <a:r>
              <a:rPr lang="en-US" b="1" dirty="0" smtClean="0"/>
              <a:t>Ezekiel 33</a:t>
            </a:r>
          </a:p>
          <a:p>
            <a:endParaRPr lang="en-US" b="1" dirty="0" smtClean="0"/>
          </a:p>
          <a:p>
            <a:r>
              <a:rPr lang="en-US" b="1" dirty="0" smtClean="0"/>
              <a:t>Jim – Rebuke</a:t>
            </a:r>
          </a:p>
          <a:p>
            <a:r>
              <a:rPr lang="en-US" dirty="0" smtClean="0"/>
              <a:t>Luke 17:3 “Be on your guard, if a brother sins against you, rebuke him and if he repents forgive him…” </a:t>
            </a:r>
          </a:p>
          <a:p>
            <a:r>
              <a:rPr lang="en-US" dirty="0" smtClean="0"/>
              <a:t>Do not blind side someone in a group</a:t>
            </a:r>
            <a:r>
              <a:rPr lang="mr-IN" dirty="0" smtClean="0"/>
              <a:t>…</a:t>
            </a:r>
            <a:endParaRPr lang="en-US" dirty="0" smtClean="0"/>
          </a:p>
          <a:p>
            <a:endParaRPr lang="en-US" dirty="0" smtClean="0"/>
          </a:p>
          <a:p>
            <a:r>
              <a:rPr lang="en-US" dirty="0" smtClean="0"/>
              <a:t>Jim – </a:t>
            </a:r>
            <a:r>
              <a:rPr lang="en-US" b="1" dirty="0" smtClean="0"/>
              <a:t>Rebuke, </a:t>
            </a:r>
            <a:r>
              <a:rPr lang="en-US" dirty="0" smtClean="0"/>
              <a:t>Even if there is a hard heart (I </a:t>
            </a:r>
            <a:r>
              <a:rPr lang="en-US" dirty="0" err="1" smtClean="0"/>
              <a:t>Cor</a:t>
            </a:r>
            <a:r>
              <a:rPr lang="en-US" dirty="0" smtClean="0"/>
              <a:t> 5:9-13) or egregious offense (I </a:t>
            </a:r>
            <a:r>
              <a:rPr lang="en-US" dirty="0" err="1" smtClean="0"/>
              <a:t>Cor</a:t>
            </a:r>
            <a:r>
              <a:rPr lang="en-US" dirty="0" smtClean="0"/>
              <a:t> 5:1-2) we approach them with gentleness and humility.  Soft answer turns away wrath…..Goal is always restoration.</a:t>
            </a:r>
          </a:p>
          <a:p>
            <a:endParaRPr lang="en-US" dirty="0" smtClean="0"/>
          </a:p>
          <a:p>
            <a:r>
              <a:rPr lang="en-US" dirty="0" smtClean="0"/>
              <a:t>“Sit down / face to face and tell them I love you bro…. !!!!</a:t>
            </a:r>
          </a:p>
          <a:p>
            <a:endParaRPr lang="en-US" dirty="0" smtClean="0"/>
          </a:p>
          <a:p>
            <a:r>
              <a:rPr lang="en-US" dirty="0" smtClean="0"/>
              <a:t>Create a safe environment and you can say anything…. When things get unsafe…..what do you do?  </a:t>
            </a:r>
            <a:r>
              <a:rPr lang="en-US" b="1" dirty="0" smtClean="0"/>
              <a:t>Mutual purpose / Respect.  BACK THE TRUCK UP</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0879E4C-B2C7-5B49-BB68-D78EB22186FB}" type="slidenum">
              <a:rPr lang="en-US" smtClean="0"/>
              <a:t>20</a:t>
            </a:fld>
            <a:endParaRPr lang="en-US"/>
          </a:p>
        </p:txBody>
      </p:sp>
    </p:spTree>
    <p:extLst>
      <p:ext uri="{BB962C8B-B14F-4D97-AF65-F5344CB8AC3E}">
        <p14:creationId xmlns:p14="http://schemas.microsoft.com/office/powerpoint/2010/main" val="1455748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Jim – </a:t>
            </a:r>
            <a:r>
              <a:rPr lang="en-US" b="1" dirty="0" smtClean="0"/>
              <a:t>Rebuke </a:t>
            </a:r>
            <a:r>
              <a:rPr lang="en-US" dirty="0" smtClean="0"/>
              <a:t>with Facts / Truth not opinions.  Ask details that will allow this brother to live in the light I John 1</a:t>
            </a:r>
          </a:p>
          <a:p>
            <a:endParaRPr lang="en-US" dirty="0" smtClean="0"/>
          </a:p>
          <a:p>
            <a:r>
              <a:rPr lang="en-US" dirty="0" smtClean="0"/>
              <a:t>FACTS VS FEELINGS</a:t>
            </a:r>
          </a:p>
          <a:p>
            <a:r>
              <a:rPr lang="en-US" dirty="0" smtClean="0"/>
              <a:t>FACTS ARE LEAST CONFRONTATIONAL / MOST PERSUASIVE / LEAST INSULTING.</a:t>
            </a:r>
          </a:p>
          <a:p>
            <a:endParaRPr lang="en-US" dirty="0" smtClean="0"/>
          </a:p>
          <a:p>
            <a:r>
              <a:rPr lang="en-US" b="1" dirty="0" smtClean="0"/>
              <a:t>RESTATE WITH A POSITIVE AND NEGATIVE STATEMENT</a:t>
            </a:r>
            <a:r>
              <a:rPr lang="en-US" dirty="0" smtClean="0"/>
              <a:t>.  </a:t>
            </a:r>
            <a:r>
              <a:rPr lang="en-US" i="1" dirty="0" smtClean="0"/>
              <a:t>Hey, more than anything I want to have a relationship with you…that we may encourage each other in our walk with Christ, but when you go dark….. Isolate and don’t, then I fell like you do not care.  </a:t>
            </a:r>
          </a:p>
          <a:p>
            <a:endParaRPr lang="en-US" i="1" dirty="0" smtClean="0"/>
          </a:p>
          <a:p>
            <a:endParaRPr lang="en-US" i="1" dirty="0" smtClean="0"/>
          </a:p>
          <a:p>
            <a:r>
              <a:rPr lang="en-US" dirty="0" smtClean="0"/>
              <a:t>Jim – Humor / Misstate this slide Admonish with Shame and Condemnation</a:t>
            </a:r>
          </a:p>
          <a:p>
            <a:endParaRPr lang="en-US" dirty="0" smtClean="0"/>
          </a:p>
          <a:p>
            <a:r>
              <a:rPr lang="en-US" dirty="0" smtClean="0"/>
              <a:t>Truth in Love </a:t>
            </a:r>
            <a:r>
              <a:rPr lang="en-US" b="1" dirty="0" smtClean="0"/>
              <a:t>/ Grace without truth is enabling / Truth with out grace is harshness </a:t>
            </a:r>
          </a:p>
          <a:p>
            <a:endParaRPr lang="en-US" b="1" dirty="0" smtClean="0"/>
          </a:p>
          <a:p>
            <a:r>
              <a:rPr lang="en-US" b="1" dirty="0" smtClean="0"/>
              <a:t>Illustration????  Jesus to Peter Luke 21:31, Satan has demanded permission….. But I will pray for you?????</a:t>
            </a:r>
          </a:p>
          <a:p>
            <a:endParaRPr lang="en-US" b="1" dirty="0" smtClean="0"/>
          </a:p>
          <a:p>
            <a:r>
              <a:rPr lang="en-US" b="1" dirty="0" smtClean="0"/>
              <a:t>Goal is to grow up in all aspects into Him!!!!!</a:t>
            </a:r>
          </a:p>
          <a:p>
            <a:r>
              <a:rPr lang="en-US" b="1" dirty="0" smtClean="0"/>
              <a:t>Col 1:28, We proclaim Him, admonishing…… teaching…..in all wisdom so that we may present everyman complete…</a:t>
            </a:r>
          </a:p>
          <a:p>
            <a:endParaRPr lang="en-US" dirty="0" smtClean="0"/>
          </a:p>
          <a:p>
            <a:r>
              <a:rPr lang="en-US" dirty="0" smtClean="0"/>
              <a:t>Jim. Illustration – I rebuke a brother because his relationship with his co-worker turned into an affair.  After pouring myself into that situation…. An opportunity to have lunch with a co-worker seems pretty tame…..</a:t>
            </a:r>
          </a:p>
          <a:p>
            <a:endParaRPr lang="en-US" dirty="0" smtClean="0"/>
          </a:p>
          <a:p>
            <a:r>
              <a:rPr lang="en-US" dirty="0" smtClean="0"/>
              <a:t>I </a:t>
            </a:r>
            <a:r>
              <a:rPr lang="en-US" dirty="0" err="1" smtClean="0"/>
              <a:t>Thess</a:t>
            </a:r>
            <a:r>
              <a:rPr lang="en-US" dirty="0" smtClean="0"/>
              <a:t> 5:22, “….abstain from all forms of evil”   ANY APPEARANCE OF EVIL….. BE WITHOUT BLAME!!!!!</a:t>
            </a:r>
          </a:p>
          <a:p>
            <a:endParaRPr lang="en-US" dirty="0" smtClean="0"/>
          </a:p>
          <a:p>
            <a:r>
              <a:rPr lang="en-US" dirty="0" smtClean="0"/>
              <a:t>Brother I can’t wait till our fellowship is restored …. Where is your heart currently????</a:t>
            </a:r>
          </a:p>
          <a:p>
            <a:endParaRPr lang="en-US" dirty="0" smtClean="0"/>
          </a:p>
          <a:p>
            <a:r>
              <a:rPr lang="en-US" dirty="0" smtClean="0"/>
              <a:t>DON’T JUMP TO CONCLUSIONS </a:t>
            </a:r>
            <a:r>
              <a:rPr lang="en-US" b="1" dirty="0" smtClean="0"/>
              <a:t>Pro 25:8 </a:t>
            </a:r>
            <a:r>
              <a:rPr lang="en-US" dirty="0" smtClean="0"/>
              <a:t>“Do not go out hastily and argue your case …” / </a:t>
            </a:r>
          </a:p>
          <a:p>
            <a:r>
              <a:rPr lang="en-US" dirty="0" smtClean="0"/>
              <a:t>LISTEN TO THE WHOLE STORY.  </a:t>
            </a:r>
            <a:r>
              <a:rPr lang="en-US" b="1" dirty="0" smtClean="0"/>
              <a:t>Pro 25:12 </a:t>
            </a:r>
            <a:r>
              <a:rPr lang="en-US" dirty="0" smtClean="0"/>
              <a:t>“Like earrings of gold… is a wise </a:t>
            </a:r>
            <a:r>
              <a:rPr lang="en-US" dirty="0" err="1" smtClean="0"/>
              <a:t>reprover</a:t>
            </a:r>
            <a:r>
              <a:rPr lang="en-US" dirty="0" smtClean="0"/>
              <a:t> to a listening ear”.   </a:t>
            </a:r>
            <a:r>
              <a:rPr lang="en-US" b="1" dirty="0" smtClean="0"/>
              <a:t>They will not listen if they do not feel safe or heard….</a:t>
            </a:r>
          </a:p>
          <a:p>
            <a:endParaRPr lang="en-US" dirty="0" smtClean="0"/>
          </a:p>
          <a:p>
            <a:endParaRPr lang="en-US" dirty="0" smtClean="0"/>
          </a:p>
          <a:p>
            <a:endParaRPr lang="en-US" dirty="0" smtClean="0"/>
          </a:p>
          <a:p>
            <a:endParaRPr lang="en-US" b="1" dirty="0" smtClean="0"/>
          </a:p>
          <a:p>
            <a:endParaRPr lang="en-US" dirty="0"/>
          </a:p>
        </p:txBody>
      </p:sp>
      <p:sp>
        <p:nvSpPr>
          <p:cNvPr id="4" name="Slide Number Placeholder 3"/>
          <p:cNvSpPr>
            <a:spLocks noGrp="1"/>
          </p:cNvSpPr>
          <p:nvPr>
            <p:ph type="sldNum" sz="quarter" idx="10"/>
          </p:nvPr>
        </p:nvSpPr>
        <p:spPr/>
        <p:txBody>
          <a:bodyPr/>
          <a:lstStyle/>
          <a:p>
            <a:fld id="{80879E4C-B2C7-5B49-BB68-D78EB22186FB}" type="slidenum">
              <a:rPr lang="en-US" smtClean="0"/>
              <a:t>21</a:t>
            </a:fld>
            <a:endParaRPr lang="en-US"/>
          </a:p>
        </p:txBody>
      </p:sp>
    </p:spTree>
    <p:extLst>
      <p:ext uri="{BB962C8B-B14F-4D97-AF65-F5344CB8AC3E}">
        <p14:creationId xmlns:p14="http://schemas.microsoft.com/office/powerpoint/2010/main" val="1244040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Jim – </a:t>
            </a:r>
            <a:r>
              <a:rPr lang="en-US" b="1" dirty="0" smtClean="0"/>
              <a:t>Rebuke </a:t>
            </a:r>
            <a:r>
              <a:rPr lang="en-US" dirty="0" smtClean="0"/>
              <a:t>with Facts / Truth not opinions.  Ask details that will allow this brother to live in the light I John 1</a:t>
            </a:r>
          </a:p>
          <a:p>
            <a:endParaRPr lang="en-US" dirty="0" smtClean="0"/>
          </a:p>
          <a:p>
            <a:r>
              <a:rPr lang="en-US" dirty="0" smtClean="0"/>
              <a:t>FACTS VS FEELINGS</a:t>
            </a:r>
          </a:p>
          <a:p>
            <a:r>
              <a:rPr lang="en-US" dirty="0" smtClean="0"/>
              <a:t>FACTS ARE LEAST CONFRONTATIONAL / MOST PERSUASIVE / LEAST INSULTING.</a:t>
            </a:r>
          </a:p>
          <a:p>
            <a:endParaRPr lang="en-US" dirty="0" smtClean="0"/>
          </a:p>
          <a:p>
            <a:r>
              <a:rPr lang="en-US" b="1" dirty="0" smtClean="0"/>
              <a:t>RESTATE WITH A POSITIVE AND NEGATIVE STATEMENT</a:t>
            </a:r>
            <a:r>
              <a:rPr lang="en-US" dirty="0" smtClean="0"/>
              <a:t>.  </a:t>
            </a:r>
            <a:r>
              <a:rPr lang="en-US" i="1" dirty="0" smtClean="0"/>
              <a:t>Hey, more than anything I want to have a relationship with you…that we may encourage each other in our walk with Christ, but when you go dark….. Isolate and don’t, then I fell like you do not care.  </a:t>
            </a:r>
          </a:p>
          <a:p>
            <a:endParaRPr lang="en-US" i="1" dirty="0" smtClean="0"/>
          </a:p>
          <a:p>
            <a:endParaRPr lang="en-US" i="1" dirty="0" smtClean="0"/>
          </a:p>
          <a:p>
            <a:r>
              <a:rPr lang="en-US" dirty="0" smtClean="0"/>
              <a:t>Jim – Humor / Misstate this slide Admonish with Shame and Condemnation</a:t>
            </a:r>
          </a:p>
          <a:p>
            <a:endParaRPr lang="en-US" dirty="0" smtClean="0"/>
          </a:p>
          <a:p>
            <a:r>
              <a:rPr lang="en-US" dirty="0" smtClean="0"/>
              <a:t>Truth in Love </a:t>
            </a:r>
            <a:r>
              <a:rPr lang="en-US" b="1" dirty="0" smtClean="0"/>
              <a:t>/ Grace without truth is enabling / Truth with out grace is harshness </a:t>
            </a:r>
          </a:p>
          <a:p>
            <a:endParaRPr lang="en-US" b="1" dirty="0" smtClean="0"/>
          </a:p>
          <a:p>
            <a:r>
              <a:rPr lang="en-US" b="1" dirty="0" smtClean="0"/>
              <a:t>Illustration????  Jesus to Peter Luke 21:31, Satan has demanded permission….. But I will pray for you?????</a:t>
            </a:r>
          </a:p>
          <a:p>
            <a:endParaRPr lang="en-US" b="1" dirty="0" smtClean="0"/>
          </a:p>
          <a:p>
            <a:r>
              <a:rPr lang="en-US" b="1" dirty="0" smtClean="0"/>
              <a:t>Goal is to grow up in all aspects into Him!!!!!</a:t>
            </a:r>
          </a:p>
          <a:p>
            <a:r>
              <a:rPr lang="en-US" b="1" dirty="0" smtClean="0"/>
              <a:t>Col 1:28, We proclaim Him, admonishing…… teaching…..in all wisdom so that we may present everyman complete…</a:t>
            </a:r>
          </a:p>
          <a:p>
            <a:endParaRPr lang="en-US" dirty="0" smtClean="0"/>
          </a:p>
          <a:p>
            <a:r>
              <a:rPr lang="en-US" dirty="0" smtClean="0"/>
              <a:t>Jim. Illustration – I rebuke a brother because his relationship with his co-worker turned into an affair.  After pouring myself into that situation…. An opportunity to have lunch with a co-worker seems pretty tame…..</a:t>
            </a:r>
          </a:p>
          <a:p>
            <a:endParaRPr lang="en-US" dirty="0" smtClean="0"/>
          </a:p>
          <a:p>
            <a:r>
              <a:rPr lang="en-US" dirty="0" smtClean="0"/>
              <a:t>I </a:t>
            </a:r>
            <a:r>
              <a:rPr lang="en-US" dirty="0" err="1" smtClean="0"/>
              <a:t>Thess</a:t>
            </a:r>
            <a:r>
              <a:rPr lang="en-US" dirty="0" smtClean="0"/>
              <a:t> 5:22, “….abstain from all forms of evil”   ANY APPEARANCE OF EVIL….. BE WITHOUT BLAME!!!!!</a:t>
            </a:r>
          </a:p>
          <a:p>
            <a:endParaRPr lang="en-US" dirty="0" smtClean="0"/>
          </a:p>
          <a:p>
            <a:r>
              <a:rPr lang="en-US" dirty="0" smtClean="0"/>
              <a:t>Brother I can’t wait till our fellowship is restored …. Where is your heart currently????</a:t>
            </a:r>
          </a:p>
          <a:p>
            <a:endParaRPr lang="en-US" dirty="0" smtClean="0"/>
          </a:p>
          <a:p>
            <a:r>
              <a:rPr lang="en-US" dirty="0" smtClean="0"/>
              <a:t>DON’T JUMP TO CONCLUSIONS </a:t>
            </a:r>
            <a:r>
              <a:rPr lang="en-US" b="1" dirty="0" smtClean="0"/>
              <a:t>Pro 25:8 </a:t>
            </a:r>
            <a:r>
              <a:rPr lang="en-US" dirty="0" smtClean="0"/>
              <a:t>“Do not go out hastily and argue your case …” / </a:t>
            </a:r>
          </a:p>
          <a:p>
            <a:r>
              <a:rPr lang="en-US" dirty="0" smtClean="0"/>
              <a:t>LISTEN TO THE WHOLE STORY.  </a:t>
            </a:r>
            <a:r>
              <a:rPr lang="en-US" b="1" dirty="0" smtClean="0"/>
              <a:t>Pro 25:12 </a:t>
            </a:r>
            <a:r>
              <a:rPr lang="en-US" dirty="0" smtClean="0"/>
              <a:t>“Like earrings of gold… is a wise </a:t>
            </a:r>
            <a:r>
              <a:rPr lang="en-US" dirty="0" err="1" smtClean="0"/>
              <a:t>reprover</a:t>
            </a:r>
            <a:r>
              <a:rPr lang="en-US" dirty="0" smtClean="0"/>
              <a:t> to a listening ear”.   </a:t>
            </a:r>
            <a:r>
              <a:rPr lang="en-US" b="1" dirty="0" smtClean="0"/>
              <a:t>They will not listen if they do not feel safe or heard….</a:t>
            </a:r>
          </a:p>
          <a:p>
            <a:endParaRPr lang="en-US" dirty="0" smtClean="0"/>
          </a:p>
          <a:p>
            <a:endParaRPr lang="en-US" dirty="0" smtClean="0"/>
          </a:p>
          <a:p>
            <a:endParaRPr lang="en-US" dirty="0" smtClean="0"/>
          </a:p>
          <a:p>
            <a:endParaRPr lang="en-US" b="1" dirty="0" smtClean="0"/>
          </a:p>
          <a:p>
            <a:endParaRPr lang="en-US" dirty="0"/>
          </a:p>
        </p:txBody>
      </p:sp>
      <p:sp>
        <p:nvSpPr>
          <p:cNvPr id="4" name="Slide Number Placeholder 3"/>
          <p:cNvSpPr>
            <a:spLocks noGrp="1"/>
          </p:cNvSpPr>
          <p:nvPr>
            <p:ph type="sldNum" sz="quarter" idx="10"/>
          </p:nvPr>
        </p:nvSpPr>
        <p:spPr/>
        <p:txBody>
          <a:bodyPr/>
          <a:lstStyle/>
          <a:p>
            <a:fld id="{80879E4C-B2C7-5B49-BB68-D78EB22186FB}" type="slidenum">
              <a:rPr lang="en-US" smtClean="0"/>
              <a:t>22</a:t>
            </a:fld>
            <a:endParaRPr lang="en-US"/>
          </a:p>
        </p:txBody>
      </p:sp>
    </p:spTree>
    <p:extLst>
      <p:ext uri="{BB962C8B-B14F-4D97-AF65-F5344CB8AC3E}">
        <p14:creationId xmlns:p14="http://schemas.microsoft.com/office/powerpoint/2010/main" val="15025766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Jim – </a:t>
            </a:r>
            <a:r>
              <a:rPr lang="en-US" b="1" dirty="0" smtClean="0"/>
              <a:t>Rebuke </a:t>
            </a:r>
            <a:r>
              <a:rPr lang="en-US" dirty="0" smtClean="0"/>
              <a:t>with Facts / Truth not opinions.  Ask details that will allow this brother to live in the light I John 1</a:t>
            </a:r>
          </a:p>
          <a:p>
            <a:endParaRPr lang="en-US" dirty="0" smtClean="0"/>
          </a:p>
          <a:p>
            <a:r>
              <a:rPr lang="en-US" dirty="0" smtClean="0"/>
              <a:t>FACTS VS FEELINGS</a:t>
            </a:r>
          </a:p>
          <a:p>
            <a:r>
              <a:rPr lang="en-US" dirty="0" smtClean="0"/>
              <a:t>FACTS ARE LEAST CONFRONTATIONAL / MOST PERSUASIVE / LEAST INSULTING.</a:t>
            </a:r>
          </a:p>
          <a:p>
            <a:endParaRPr lang="en-US" dirty="0" smtClean="0"/>
          </a:p>
          <a:p>
            <a:r>
              <a:rPr lang="en-US" b="1" dirty="0" smtClean="0"/>
              <a:t>RESTATE WITH A POSITIVE AND NEGATIVE STATEMENT</a:t>
            </a:r>
            <a:r>
              <a:rPr lang="en-US" dirty="0" smtClean="0"/>
              <a:t>.  </a:t>
            </a:r>
            <a:r>
              <a:rPr lang="en-US" i="1" dirty="0" smtClean="0"/>
              <a:t>Hey, more than anything I want to have a relationship with you…that we may encourage each other in our walk with Christ, but when you go dark….. Isolate and don’t, then I fell like you do not care.  </a:t>
            </a:r>
          </a:p>
          <a:p>
            <a:endParaRPr lang="en-US" i="1" dirty="0" smtClean="0"/>
          </a:p>
          <a:p>
            <a:endParaRPr lang="en-US" i="1" dirty="0" smtClean="0"/>
          </a:p>
          <a:p>
            <a:r>
              <a:rPr lang="en-US" dirty="0" smtClean="0"/>
              <a:t>Jim – Humor / Misstate this slide Admonish with Shame and Condemnation</a:t>
            </a:r>
          </a:p>
          <a:p>
            <a:endParaRPr lang="en-US" dirty="0" smtClean="0"/>
          </a:p>
          <a:p>
            <a:r>
              <a:rPr lang="en-US" dirty="0" smtClean="0"/>
              <a:t>Truth in Love </a:t>
            </a:r>
            <a:r>
              <a:rPr lang="en-US" b="1" dirty="0" smtClean="0"/>
              <a:t>/ Grace without truth is enabling / Truth with out grace is harshness </a:t>
            </a:r>
          </a:p>
          <a:p>
            <a:endParaRPr lang="en-US" b="1" dirty="0" smtClean="0"/>
          </a:p>
          <a:p>
            <a:r>
              <a:rPr lang="en-US" b="1" dirty="0" smtClean="0"/>
              <a:t>Illustration????  Jesus to Peter Luke 21:31, Satan has demanded permission….. But I will pray for you?????</a:t>
            </a:r>
          </a:p>
          <a:p>
            <a:endParaRPr lang="en-US" b="1" dirty="0" smtClean="0"/>
          </a:p>
          <a:p>
            <a:r>
              <a:rPr lang="en-US" b="1" dirty="0" smtClean="0"/>
              <a:t>Goal is to grow up in all aspects into Him!!!!!</a:t>
            </a:r>
          </a:p>
          <a:p>
            <a:r>
              <a:rPr lang="en-US" b="1" dirty="0" smtClean="0"/>
              <a:t>Col 1:28, We proclaim Him, admonishing…… teaching…..in all wisdom so that we may present everyman complete…</a:t>
            </a:r>
          </a:p>
          <a:p>
            <a:endParaRPr lang="en-US" dirty="0" smtClean="0"/>
          </a:p>
          <a:p>
            <a:r>
              <a:rPr lang="en-US" dirty="0" smtClean="0"/>
              <a:t>Jim. Illustration – I rebuke a brother because his relationship with his co-worker turned into an affair.  After pouring myself into that situation…. An opportunity to have lunch with a co-worker seems pretty tame…..</a:t>
            </a:r>
          </a:p>
          <a:p>
            <a:endParaRPr lang="en-US" dirty="0" smtClean="0"/>
          </a:p>
          <a:p>
            <a:r>
              <a:rPr lang="en-US" dirty="0" smtClean="0"/>
              <a:t>I </a:t>
            </a:r>
            <a:r>
              <a:rPr lang="en-US" dirty="0" err="1" smtClean="0"/>
              <a:t>Thess</a:t>
            </a:r>
            <a:r>
              <a:rPr lang="en-US" dirty="0" smtClean="0"/>
              <a:t> 5:22, “….abstain from all forms of evil”   ANY APPEARANCE OF EVIL….. BE WITHOUT BLAME!!!!!</a:t>
            </a:r>
          </a:p>
          <a:p>
            <a:endParaRPr lang="en-US" dirty="0" smtClean="0"/>
          </a:p>
          <a:p>
            <a:r>
              <a:rPr lang="en-US" dirty="0" smtClean="0"/>
              <a:t>Brother I can’t wait till our fellowship is restored …. Where is your heart currently????</a:t>
            </a:r>
          </a:p>
          <a:p>
            <a:endParaRPr lang="en-US" dirty="0" smtClean="0"/>
          </a:p>
          <a:p>
            <a:r>
              <a:rPr lang="en-US" dirty="0" smtClean="0"/>
              <a:t>DON’T JUMP TO CONCLUSIONS </a:t>
            </a:r>
            <a:r>
              <a:rPr lang="en-US" b="1" dirty="0" smtClean="0"/>
              <a:t>Pro 25:8 </a:t>
            </a:r>
            <a:r>
              <a:rPr lang="en-US" dirty="0" smtClean="0"/>
              <a:t>“Do not go out hastily and argue your case …” / </a:t>
            </a:r>
          </a:p>
          <a:p>
            <a:r>
              <a:rPr lang="en-US" dirty="0" smtClean="0"/>
              <a:t>LISTEN TO THE WHOLE STORY.  </a:t>
            </a:r>
            <a:r>
              <a:rPr lang="en-US" b="1" dirty="0" smtClean="0"/>
              <a:t>Pro 25:12 </a:t>
            </a:r>
            <a:r>
              <a:rPr lang="en-US" dirty="0" smtClean="0"/>
              <a:t>“Like earrings of gold… is a wise </a:t>
            </a:r>
            <a:r>
              <a:rPr lang="en-US" dirty="0" err="1" smtClean="0"/>
              <a:t>reprover</a:t>
            </a:r>
            <a:r>
              <a:rPr lang="en-US" dirty="0" smtClean="0"/>
              <a:t> to a listening ear”.   </a:t>
            </a:r>
            <a:r>
              <a:rPr lang="en-US" b="1" dirty="0" smtClean="0"/>
              <a:t>They will not listen if they do not feel safe or heard….</a:t>
            </a:r>
          </a:p>
          <a:p>
            <a:endParaRPr lang="en-US" dirty="0" smtClean="0"/>
          </a:p>
          <a:p>
            <a:endParaRPr lang="en-US" dirty="0" smtClean="0"/>
          </a:p>
          <a:p>
            <a:endParaRPr lang="en-US" dirty="0" smtClean="0"/>
          </a:p>
          <a:p>
            <a:endParaRPr lang="en-US" b="1" dirty="0" smtClean="0"/>
          </a:p>
          <a:p>
            <a:endParaRPr lang="en-US" dirty="0"/>
          </a:p>
        </p:txBody>
      </p:sp>
      <p:sp>
        <p:nvSpPr>
          <p:cNvPr id="4" name="Slide Number Placeholder 3"/>
          <p:cNvSpPr>
            <a:spLocks noGrp="1"/>
          </p:cNvSpPr>
          <p:nvPr>
            <p:ph type="sldNum" sz="quarter" idx="10"/>
          </p:nvPr>
        </p:nvSpPr>
        <p:spPr/>
        <p:txBody>
          <a:bodyPr/>
          <a:lstStyle/>
          <a:p>
            <a:fld id="{80879E4C-B2C7-5B49-BB68-D78EB22186FB}" type="slidenum">
              <a:rPr lang="en-US" smtClean="0"/>
              <a:t>23</a:t>
            </a:fld>
            <a:endParaRPr lang="en-US"/>
          </a:p>
        </p:txBody>
      </p:sp>
    </p:spTree>
    <p:extLst>
      <p:ext uri="{BB962C8B-B14F-4D97-AF65-F5344CB8AC3E}">
        <p14:creationId xmlns:p14="http://schemas.microsoft.com/office/powerpoint/2010/main" val="17584927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Jim – </a:t>
            </a:r>
            <a:r>
              <a:rPr lang="en-US" b="1" dirty="0" smtClean="0"/>
              <a:t>Rebuke </a:t>
            </a:r>
            <a:r>
              <a:rPr lang="en-US" dirty="0" smtClean="0"/>
              <a:t>with Facts / Truth not opinions.  Ask details that will allow this brother to live in the light I John 1</a:t>
            </a:r>
          </a:p>
          <a:p>
            <a:endParaRPr lang="en-US" dirty="0" smtClean="0"/>
          </a:p>
          <a:p>
            <a:r>
              <a:rPr lang="en-US" dirty="0" smtClean="0"/>
              <a:t>FACTS VS FEELINGS</a:t>
            </a:r>
          </a:p>
          <a:p>
            <a:r>
              <a:rPr lang="en-US" dirty="0" smtClean="0"/>
              <a:t>FACTS ARE LEAST CONFRONTATIONAL / MOST PERSUASIVE / LEAST INSULTING.</a:t>
            </a:r>
          </a:p>
          <a:p>
            <a:endParaRPr lang="en-US" dirty="0" smtClean="0"/>
          </a:p>
          <a:p>
            <a:r>
              <a:rPr lang="en-US" b="1" dirty="0" smtClean="0"/>
              <a:t>RESTATE WITH A POSITIVE AND NEGATIVE STATEMENT</a:t>
            </a:r>
            <a:r>
              <a:rPr lang="en-US" dirty="0" smtClean="0"/>
              <a:t>.  </a:t>
            </a:r>
            <a:r>
              <a:rPr lang="en-US" i="1" dirty="0" smtClean="0"/>
              <a:t>Hey, more than anything I want to have a relationship with you…that we may encourage each other in our walk with Christ, but when you go dark….. Isolate and don’t, then I fell like you do not care.  </a:t>
            </a:r>
          </a:p>
          <a:p>
            <a:endParaRPr lang="en-US" i="1" dirty="0" smtClean="0"/>
          </a:p>
          <a:p>
            <a:endParaRPr lang="en-US" i="1" dirty="0" smtClean="0"/>
          </a:p>
          <a:p>
            <a:r>
              <a:rPr lang="en-US" dirty="0" smtClean="0"/>
              <a:t>Jim – Humor / Misstate this slide Admonish with Shame and Condemnation</a:t>
            </a:r>
          </a:p>
          <a:p>
            <a:endParaRPr lang="en-US" dirty="0" smtClean="0"/>
          </a:p>
          <a:p>
            <a:r>
              <a:rPr lang="en-US" dirty="0" smtClean="0"/>
              <a:t>Truth in Love </a:t>
            </a:r>
            <a:r>
              <a:rPr lang="en-US" b="1" dirty="0" smtClean="0"/>
              <a:t>/ Grace without truth is enabling / Truth with out grace is harshness </a:t>
            </a:r>
          </a:p>
          <a:p>
            <a:endParaRPr lang="en-US" b="1" dirty="0" smtClean="0"/>
          </a:p>
          <a:p>
            <a:r>
              <a:rPr lang="en-US" b="1" dirty="0" smtClean="0"/>
              <a:t>Illustration????  Jesus to Peter Luke 21:31, Satan has demanded permission….. But I will pray for you?????</a:t>
            </a:r>
          </a:p>
          <a:p>
            <a:endParaRPr lang="en-US" b="1" dirty="0" smtClean="0"/>
          </a:p>
          <a:p>
            <a:r>
              <a:rPr lang="en-US" b="1" dirty="0" smtClean="0"/>
              <a:t>Goal is to grow up in all aspects into Him!!!!!</a:t>
            </a:r>
          </a:p>
          <a:p>
            <a:r>
              <a:rPr lang="en-US" b="1" dirty="0" smtClean="0"/>
              <a:t>Col 1:28, We proclaim Him, admonishing…… teaching…..in all wisdom so that we may present everyman complete…</a:t>
            </a:r>
          </a:p>
          <a:p>
            <a:endParaRPr lang="en-US" dirty="0" smtClean="0"/>
          </a:p>
          <a:p>
            <a:r>
              <a:rPr lang="en-US" dirty="0" smtClean="0"/>
              <a:t>Jim. Illustration – I rebuke a brother because his relationship with his co-worker turned into an affair.  After pouring myself into that situation…. An opportunity to have lunch with a co-worker seems pretty tame…..</a:t>
            </a:r>
          </a:p>
          <a:p>
            <a:endParaRPr lang="en-US" dirty="0" smtClean="0"/>
          </a:p>
          <a:p>
            <a:r>
              <a:rPr lang="en-US" dirty="0" smtClean="0"/>
              <a:t>I </a:t>
            </a:r>
            <a:r>
              <a:rPr lang="en-US" dirty="0" err="1" smtClean="0"/>
              <a:t>Thess</a:t>
            </a:r>
            <a:r>
              <a:rPr lang="en-US" dirty="0" smtClean="0"/>
              <a:t> 5:22, “….abstain from all forms of evil”   ANY APPEARANCE OF EVIL….. BE WITHOUT BLAME!!!!!</a:t>
            </a:r>
          </a:p>
          <a:p>
            <a:endParaRPr lang="en-US" dirty="0" smtClean="0"/>
          </a:p>
          <a:p>
            <a:r>
              <a:rPr lang="en-US" dirty="0" smtClean="0"/>
              <a:t>Brother I can’t wait till our fellowship is restored …. Where is your heart currently????</a:t>
            </a:r>
          </a:p>
          <a:p>
            <a:endParaRPr lang="en-US" dirty="0" smtClean="0"/>
          </a:p>
          <a:p>
            <a:r>
              <a:rPr lang="en-US" dirty="0" smtClean="0"/>
              <a:t>DON’T JUMP TO CONCLUSIONS </a:t>
            </a:r>
            <a:r>
              <a:rPr lang="en-US" b="1" dirty="0" smtClean="0"/>
              <a:t>Pro 25:8 </a:t>
            </a:r>
            <a:r>
              <a:rPr lang="en-US" dirty="0" smtClean="0"/>
              <a:t>“Do not go out hastily and argue your case …” / </a:t>
            </a:r>
          </a:p>
          <a:p>
            <a:r>
              <a:rPr lang="en-US" dirty="0" smtClean="0"/>
              <a:t>LISTEN TO THE WHOLE STORY.  </a:t>
            </a:r>
            <a:r>
              <a:rPr lang="en-US" b="1" dirty="0" smtClean="0"/>
              <a:t>Pro 25:12 </a:t>
            </a:r>
            <a:r>
              <a:rPr lang="en-US" dirty="0" smtClean="0"/>
              <a:t>“Like earrings of gold… is a wise </a:t>
            </a:r>
            <a:r>
              <a:rPr lang="en-US" dirty="0" err="1" smtClean="0"/>
              <a:t>reprover</a:t>
            </a:r>
            <a:r>
              <a:rPr lang="en-US" dirty="0" smtClean="0"/>
              <a:t> to a listening ear”.   </a:t>
            </a:r>
            <a:r>
              <a:rPr lang="en-US" b="1" dirty="0" smtClean="0"/>
              <a:t>They will not listen if they do not feel safe or heard….</a:t>
            </a:r>
          </a:p>
          <a:p>
            <a:endParaRPr lang="en-US" dirty="0" smtClean="0"/>
          </a:p>
          <a:p>
            <a:endParaRPr lang="en-US" dirty="0" smtClean="0"/>
          </a:p>
          <a:p>
            <a:endParaRPr lang="en-US" dirty="0" smtClean="0"/>
          </a:p>
          <a:p>
            <a:endParaRPr lang="en-US" b="1" dirty="0" smtClean="0"/>
          </a:p>
          <a:p>
            <a:endParaRPr lang="en-US" dirty="0"/>
          </a:p>
        </p:txBody>
      </p:sp>
      <p:sp>
        <p:nvSpPr>
          <p:cNvPr id="4" name="Slide Number Placeholder 3"/>
          <p:cNvSpPr>
            <a:spLocks noGrp="1"/>
          </p:cNvSpPr>
          <p:nvPr>
            <p:ph type="sldNum" sz="quarter" idx="10"/>
          </p:nvPr>
        </p:nvSpPr>
        <p:spPr/>
        <p:txBody>
          <a:bodyPr/>
          <a:lstStyle/>
          <a:p>
            <a:fld id="{80879E4C-B2C7-5B49-BB68-D78EB22186FB}" type="slidenum">
              <a:rPr lang="en-US" smtClean="0"/>
              <a:t>24</a:t>
            </a:fld>
            <a:endParaRPr lang="en-US"/>
          </a:p>
        </p:txBody>
      </p:sp>
    </p:spTree>
    <p:extLst>
      <p:ext uri="{BB962C8B-B14F-4D97-AF65-F5344CB8AC3E}">
        <p14:creationId xmlns:p14="http://schemas.microsoft.com/office/powerpoint/2010/main" val="8144272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879E4C-B2C7-5B49-BB68-D78EB22186FB}" type="slidenum">
              <a:rPr lang="en-US" smtClean="0"/>
              <a:t>27</a:t>
            </a:fld>
            <a:endParaRPr lang="en-US"/>
          </a:p>
        </p:txBody>
      </p:sp>
    </p:spTree>
    <p:extLst>
      <p:ext uri="{BB962C8B-B14F-4D97-AF65-F5344CB8AC3E}">
        <p14:creationId xmlns:p14="http://schemas.microsoft.com/office/powerpoint/2010/main" val="1488560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Pandora</a:t>
            </a:r>
            <a:r>
              <a:rPr lang="en-US" baseline="0" dirty="0" smtClean="0"/>
              <a:t> illustration-Jim</a:t>
            </a:r>
            <a:endParaRPr lang="en-US" dirty="0"/>
          </a:p>
        </p:txBody>
      </p:sp>
      <p:sp>
        <p:nvSpPr>
          <p:cNvPr id="4" name="Slide Number Placeholder 3"/>
          <p:cNvSpPr>
            <a:spLocks noGrp="1"/>
          </p:cNvSpPr>
          <p:nvPr>
            <p:ph type="sldNum" sz="quarter" idx="10"/>
          </p:nvPr>
        </p:nvSpPr>
        <p:spPr/>
        <p:txBody>
          <a:bodyPr/>
          <a:lstStyle/>
          <a:p>
            <a:fld id="{80879E4C-B2C7-5B49-BB68-D78EB22186FB}" type="slidenum">
              <a:rPr lang="en-US" smtClean="0"/>
              <a:t>5</a:t>
            </a:fld>
            <a:endParaRPr lang="en-US"/>
          </a:p>
        </p:txBody>
      </p:sp>
    </p:spTree>
    <p:extLst>
      <p:ext uri="{BB962C8B-B14F-4D97-AF65-F5344CB8AC3E}">
        <p14:creationId xmlns:p14="http://schemas.microsoft.com/office/powerpoint/2010/main" val="1601587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Pandora</a:t>
            </a:r>
            <a:r>
              <a:rPr lang="en-US" baseline="0" dirty="0" smtClean="0"/>
              <a:t> illustration-Jim</a:t>
            </a:r>
            <a:endParaRPr lang="en-US" dirty="0"/>
          </a:p>
        </p:txBody>
      </p:sp>
      <p:sp>
        <p:nvSpPr>
          <p:cNvPr id="4" name="Slide Number Placeholder 3"/>
          <p:cNvSpPr>
            <a:spLocks noGrp="1"/>
          </p:cNvSpPr>
          <p:nvPr>
            <p:ph type="sldNum" sz="quarter" idx="10"/>
          </p:nvPr>
        </p:nvSpPr>
        <p:spPr/>
        <p:txBody>
          <a:bodyPr/>
          <a:lstStyle/>
          <a:p>
            <a:fld id="{80879E4C-B2C7-5B49-BB68-D78EB22186FB}" type="slidenum">
              <a:rPr lang="en-US" smtClean="0"/>
              <a:t>6</a:t>
            </a:fld>
            <a:endParaRPr lang="en-US"/>
          </a:p>
        </p:txBody>
      </p:sp>
    </p:spTree>
    <p:extLst>
      <p:ext uri="{BB962C8B-B14F-4D97-AF65-F5344CB8AC3E}">
        <p14:creationId xmlns:p14="http://schemas.microsoft.com/office/powerpoint/2010/main" val="278324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Pandora</a:t>
            </a:r>
            <a:r>
              <a:rPr lang="en-US" baseline="0" dirty="0" smtClean="0"/>
              <a:t> illustration-Jim</a:t>
            </a:r>
            <a:endParaRPr lang="en-US" dirty="0"/>
          </a:p>
        </p:txBody>
      </p:sp>
      <p:sp>
        <p:nvSpPr>
          <p:cNvPr id="4" name="Slide Number Placeholder 3"/>
          <p:cNvSpPr>
            <a:spLocks noGrp="1"/>
          </p:cNvSpPr>
          <p:nvPr>
            <p:ph type="sldNum" sz="quarter" idx="10"/>
          </p:nvPr>
        </p:nvSpPr>
        <p:spPr/>
        <p:txBody>
          <a:bodyPr/>
          <a:lstStyle/>
          <a:p>
            <a:fld id="{80879E4C-B2C7-5B49-BB68-D78EB22186FB}" type="slidenum">
              <a:rPr lang="en-US" smtClean="0"/>
              <a:t>7</a:t>
            </a:fld>
            <a:endParaRPr lang="en-US"/>
          </a:p>
        </p:txBody>
      </p:sp>
    </p:spTree>
    <p:extLst>
      <p:ext uri="{BB962C8B-B14F-4D97-AF65-F5344CB8AC3E}">
        <p14:creationId xmlns:p14="http://schemas.microsoft.com/office/powerpoint/2010/main" val="21225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Pandora</a:t>
            </a:r>
            <a:r>
              <a:rPr lang="en-US" baseline="0" dirty="0" smtClean="0"/>
              <a:t> illustration-Jim</a:t>
            </a:r>
            <a:endParaRPr lang="en-US" dirty="0"/>
          </a:p>
        </p:txBody>
      </p:sp>
      <p:sp>
        <p:nvSpPr>
          <p:cNvPr id="4" name="Slide Number Placeholder 3"/>
          <p:cNvSpPr>
            <a:spLocks noGrp="1"/>
          </p:cNvSpPr>
          <p:nvPr>
            <p:ph type="sldNum" sz="quarter" idx="10"/>
          </p:nvPr>
        </p:nvSpPr>
        <p:spPr/>
        <p:txBody>
          <a:bodyPr/>
          <a:lstStyle/>
          <a:p>
            <a:fld id="{80879E4C-B2C7-5B49-BB68-D78EB22186FB}" type="slidenum">
              <a:rPr lang="en-US" smtClean="0"/>
              <a:t>8</a:t>
            </a:fld>
            <a:endParaRPr lang="en-US"/>
          </a:p>
        </p:txBody>
      </p:sp>
    </p:spTree>
    <p:extLst>
      <p:ext uri="{BB962C8B-B14F-4D97-AF65-F5344CB8AC3E}">
        <p14:creationId xmlns:p14="http://schemas.microsoft.com/office/powerpoint/2010/main" val="1573742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a gift to one another.</a:t>
            </a:r>
            <a:endParaRPr lang="en-US" dirty="0"/>
          </a:p>
        </p:txBody>
      </p:sp>
      <p:sp>
        <p:nvSpPr>
          <p:cNvPr id="4" name="Slide Number Placeholder 3"/>
          <p:cNvSpPr>
            <a:spLocks noGrp="1"/>
          </p:cNvSpPr>
          <p:nvPr>
            <p:ph type="sldNum" sz="quarter" idx="10"/>
          </p:nvPr>
        </p:nvSpPr>
        <p:spPr/>
        <p:txBody>
          <a:bodyPr/>
          <a:lstStyle/>
          <a:p>
            <a:fld id="{80879E4C-B2C7-5B49-BB68-D78EB22186FB}" type="slidenum">
              <a:rPr lang="en-US" smtClean="0"/>
              <a:t>9</a:t>
            </a:fld>
            <a:endParaRPr lang="en-US"/>
          </a:p>
        </p:txBody>
      </p:sp>
    </p:spTree>
    <p:extLst>
      <p:ext uri="{BB962C8B-B14F-4D97-AF65-F5344CB8AC3E}">
        <p14:creationId xmlns:p14="http://schemas.microsoft.com/office/powerpoint/2010/main" val="1090188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Jim Transition</a:t>
            </a:r>
          </a:p>
          <a:p>
            <a:r>
              <a:rPr lang="en-US" dirty="0" smtClean="0"/>
              <a:t>Review the questions and start with the one that is most relevant to your group</a:t>
            </a:r>
          </a:p>
          <a:p>
            <a:endParaRPr lang="en-US" dirty="0" smtClean="0"/>
          </a:p>
          <a:p>
            <a:r>
              <a:rPr lang="en-US" dirty="0" smtClean="0"/>
              <a:t>Guys it is worth it.!!!!!</a:t>
            </a:r>
          </a:p>
          <a:p>
            <a:endParaRPr lang="en-US" dirty="0"/>
          </a:p>
        </p:txBody>
      </p:sp>
      <p:sp>
        <p:nvSpPr>
          <p:cNvPr id="4" name="Slide Number Placeholder 3"/>
          <p:cNvSpPr>
            <a:spLocks noGrp="1"/>
          </p:cNvSpPr>
          <p:nvPr>
            <p:ph type="sldNum" sz="quarter" idx="10"/>
          </p:nvPr>
        </p:nvSpPr>
        <p:spPr/>
        <p:txBody>
          <a:bodyPr/>
          <a:lstStyle/>
          <a:p>
            <a:fld id="{80879E4C-B2C7-5B49-BB68-D78EB22186FB}" type="slidenum">
              <a:rPr lang="en-US" smtClean="0"/>
              <a:t>10</a:t>
            </a:fld>
            <a:endParaRPr lang="en-US"/>
          </a:p>
        </p:txBody>
      </p:sp>
    </p:spTree>
    <p:extLst>
      <p:ext uri="{BB962C8B-B14F-4D97-AF65-F5344CB8AC3E}">
        <p14:creationId xmlns:p14="http://schemas.microsoft.com/office/powerpoint/2010/main" val="12945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Point 1: </a:t>
            </a:r>
          </a:p>
          <a:p>
            <a:r>
              <a:rPr lang="en-US" dirty="0" smtClean="0"/>
              <a:t>Illustration –  John 15:5, Apart from me you can do nothing….. Gal 5:16walk in the Spirit and you will not carry out the desires of the flesh.</a:t>
            </a:r>
          </a:p>
          <a:p>
            <a:endParaRPr lang="en-US" dirty="0" smtClean="0"/>
          </a:p>
          <a:p>
            <a:r>
              <a:rPr lang="en-US" dirty="0" smtClean="0"/>
              <a:t>Spiritual battle 2 </a:t>
            </a:r>
            <a:r>
              <a:rPr lang="en-US" dirty="0" err="1" smtClean="0"/>
              <a:t>Cor</a:t>
            </a:r>
            <a:r>
              <a:rPr lang="en-US" dirty="0" smtClean="0"/>
              <a:t> 10:3, “Though we walk in the flesh we do not war according to the flesh….”</a:t>
            </a:r>
          </a:p>
          <a:p>
            <a:endParaRPr lang="en-US" dirty="0" smtClean="0"/>
          </a:p>
          <a:p>
            <a:r>
              <a:rPr lang="en-US" dirty="0" smtClean="0"/>
              <a:t>Oswald Chambers Nov 24, </a:t>
            </a:r>
            <a:r>
              <a:rPr lang="en-US" b="1" dirty="0" smtClean="0"/>
              <a:t>“God never gives us discernment so that we may criticize, but that we may intercede”</a:t>
            </a:r>
          </a:p>
          <a:p>
            <a:endParaRPr lang="en-US" b="1" dirty="0" smtClean="0"/>
          </a:p>
          <a:p>
            <a:r>
              <a:rPr lang="en-US" b="1" dirty="0" smtClean="0"/>
              <a:t>Point</a:t>
            </a:r>
            <a:r>
              <a:rPr lang="en-US" b="1" baseline="0" dirty="0" smtClean="0"/>
              <a:t> 2</a:t>
            </a:r>
            <a:endParaRPr lang="en-US" b="1" dirty="0" smtClean="0"/>
          </a:p>
          <a:p>
            <a:r>
              <a:rPr lang="en-US" dirty="0" smtClean="0"/>
              <a:t>Illustration – Cold day in Hell….. Impact on me physically keeping me from seeing clearly.</a:t>
            </a:r>
          </a:p>
          <a:p>
            <a:r>
              <a:rPr lang="en-US" dirty="0" smtClean="0"/>
              <a:t>or</a:t>
            </a:r>
          </a:p>
          <a:p>
            <a:r>
              <a:rPr lang="en-US" b="1" dirty="0" smtClean="0"/>
              <a:t>Grieving (</a:t>
            </a:r>
            <a:r>
              <a:rPr lang="en-US" b="1" dirty="0" err="1" smtClean="0"/>
              <a:t>Eph</a:t>
            </a:r>
            <a:r>
              <a:rPr lang="en-US" b="1" dirty="0" smtClean="0"/>
              <a:t> 4:30) and Quenching (I </a:t>
            </a:r>
            <a:r>
              <a:rPr lang="en-US" b="1" dirty="0" err="1" smtClean="0"/>
              <a:t>Thess</a:t>
            </a:r>
            <a:r>
              <a:rPr lang="en-US" b="1" dirty="0" smtClean="0"/>
              <a:t> 5:19) the Holy Spirit will hinder His work in our life.</a:t>
            </a:r>
          </a:p>
          <a:p>
            <a:endParaRPr lang="en-US" b="1" dirty="0" smtClean="0"/>
          </a:p>
          <a:p>
            <a:r>
              <a:rPr lang="en-US" b="1" dirty="0" smtClean="0"/>
              <a:t>Point 3</a:t>
            </a:r>
          </a:p>
          <a:p>
            <a:r>
              <a:rPr lang="en-US" b="0" dirty="0" smtClean="0"/>
              <a:t>Friend</a:t>
            </a:r>
            <a:r>
              <a:rPr lang="en-US" b="0" baseline="0" dirty="0" smtClean="0"/>
              <a:t> “preaching”</a:t>
            </a:r>
          </a:p>
          <a:p>
            <a:r>
              <a:rPr lang="en-US" b="0" baseline="0" dirty="0" smtClean="0"/>
              <a:t>Hearts are wicked</a:t>
            </a:r>
          </a:p>
          <a:p>
            <a:endParaRPr lang="en-US" b="0" baseline="0" dirty="0" smtClean="0"/>
          </a:p>
          <a:p>
            <a:r>
              <a:rPr lang="en-US" b="1" baseline="0" dirty="0" smtClean="0"/>
              <a:t>Point 4</a:t>
            </a:r>
          </a:p>
          <a:p>
            <a:r>
              <a:rPr lang="en-US" b="0" baseline="0" dirty="0" smtClean="0"/>
              <a:t>See each other rightly</a:t>
            </a:r>
          </a:p>
          <a:p>
            <a:r>
              <a:rPr lang="en-US" b="0" baseline="0" dirty="0" smtClean="0"/>
              <a:t>identity</a:t>
            </a:r>
            <a:endParaRPr lang="en-US" b="0" dirty="0" smtClean="0"/>
          </a:p>
          <a:p>
            <a:endParaRPr lang="en-US" b="1" dirty="0" smtClean="0"/>
          </a:p>
          <a:p>
            <a:endParaRPr lang="en-US" dirty="0"/>
          </a:p>
        </p:txBody>
      </p:sp>
      <p:sp>
        <p:nvSpPr>
          <p:cNvPr id="4" name="Slide Number Placeholder 3"/>
          <p:cNvSpPr>
            <a:spLocks noGrp="1"/>
          </p:cNvSpPr>
          <p:nvPr>
            <p:ph type="sldNum" sz="quarter" idx="10"/>
          </p:nvPr>
        </p:nvSpPr>
        <p:spPr/>
        <p:txBody>
          <a:bodyPr/>
          <a:lstStyle/>
          <a:p>
            <a:fld id="{80879E4C-B2C7-5B49-BB68-D78EB22186FB}" type="slidenum">
              <a:rPr lang="en-US" smtClean="0"/>
              <a:t>12</a:t>
            </a:fld>
            <a:endParaRPr lang="en-US"/>
          </a:p>
        </p:txBody>
      </p:sp>
    </p:spTree>
    <p:extLst>
      <p:ext uri="{BB962C8B-B14F-4D97-AF65-F5344CB8AC3E}">
        <p14:creationId xmlns:p14="http://schemas.microsoft.com/office/powerpoint/2010/main" val="900433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See ourselves and see others the way God sees us / them.</a:t>
            </a:r>
          </a:p>
          <a:p>
            <a:endParaRPr lang="en-US" dirty="0" smtClean="0"/>
          </a:p>
          <a:p>
            <a:r>
              <a:rPr lang="en-US" dirty="0" smtClean="0"/>
              <a:t>Sin does not define us</a:t>
            </a:r>
          </a:p>
          <a:p>
            <a:endParaRPr lang="en-US" dirty="0" smtClean="0"/>
          </a:p>
          <a:p>
            <a:r>
              <a:rPr lang="en-US" b="1" dirty="0" smtClean="0"/>
              <a:t>2 </a:t>
            </a:r>
            <a:r>
              <a:rPr lang="en-US" b="1" dirty="0" err="1" smtClean="0"/>
              <a:t>Cor</a:t>
            </a:r>
            <a:r>
              <a:rPr lang="en-US" b="1" dirty="0" smtClean="0"/>
              <a:t> 7:10 Worldly sorrow that leads to death verses Godly sorrow that leads to repentance</a:t>
            </a:r>
          </a:p>
          <a:p>
            <a:endParaRPr lang="en-US" dirty="0" smtClean="0"/>
          </a:p>
          <a:p>
            <a:r>
              <a:rPr lang="en-US" b="1" dirty="0" smtClean="0"/>
              <a:t>Colossians 3:12 </a:t>
            </a:r>
            <a:r>
              <a:rPr lang="en-US" dirty="0" smtClean="0"/>
              <a:t>Chosen , holy and beloved…..</a:t>
            </a:r>
          </a:p>
          <a:p>
            <a:endParaRPr lang="en-US" dirty="0"/>
          </a:p>
        </p:txBody>
      </p:sp>
      <p:sp>
        <p:nvSpPr>
          <p:cNvPr id="4" name="Slide Number Placeholder 3"/>
          <p:cNvSpPr>
            <a:spLocks noGrp="1"/>
          </p:cNvSpPr>
          <p:nvPr>
            <p:ph type="sldNum" sz="quarter" idx="10"/>
          </p:nvPr>
        </p:nvSpPr>
        <p:spPr/>
        <p:txBody>
          <a:bodyPr/>
          <a:lstStyle/>
          <a:p>
            <a:fld id="{80879E4C-B2C7-5B49-BB68-D78EB22186FB}" type="slidenum">
              <a:rPr lang="en-US" smtClean="0"/>
              <a:t>16</a:t>
            </a:fld>
            <a:endParaRPr lang="en-US"/>
          </a:p>
        </p:txBody>
      </p:sp>
    </p:spTree>
    <p:extLst>
      <p:ext uri="{BB962C8B-B14F-4D97-AF65-F5344CB8AC3E}">
        <p14:creationId xmlns:p14="http://schemas.microsoft.com/office/powerpoint/2010/main" val="14639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9"/>
          <p:cNvSpPr>
            <a:spLocks noGrp="1"/>
          </p:cNvSpPr>
          <p:nvPr>
            <p:ph type="title" hasCustomPrompt="1"/>
          </p:nvPr>
        </p:nvSpPr>
        <p:spPr>
          <a:xfrm>
            <a:off x="0" y="3229766"/>
            <a:ext cx="12192000" cy="706438"/>
          </a:xfrm>
        </p:spPr>
        <p:txBody>
          <a:bodyPr>
            <a:normAutofit/>
          </a:bodyPr>
          <a:lstStyle>
            <a:lvl1pPr algn="ctr">
              <a:defRPr sz="4800" b="1" i="0">
                <a:solidFill>
                  <a:schemeClr val="bg1"/>
                </a:solidFill>
                <a:latin typeface="Avenir Heavy" charset="0"/>
                <a:ea typeface="Avenir Heavy" charset="0"/>
                <a:cs typeface="Avenir Heavy" charset="0"/>
              </a:defRPr>
            </a:lvl1pPr>
          </a:lstStyle>
          <a:p>
            <a:r>
              <a:rPr lang="en-US" dirty="0" smtClean="0"/>
              <a:t>CLICK TO EDIT TITLE</a:t>
            </a:r>
            <a:endParaRPr lang="en-US" dirty="0"/>
          </a:p>
        </p:txBody>
      </p:sp>
      <p:sp>
        <p:nvSpPr>
          <p:cNvPr id="15" name="Text Placeholder 14"/>
          <p:cNvSpPr>
            <a:spLocks noGrp="1"/>
          </p:cNvSpPr>
          <p:nvPr>
            <p:ph type="body" sz="quarter" idx="10"/>
          </p:nvPr>
        </p:nvSpPr>
        <p:spPr>
          <a:xfrm>
            <a:off x="0" y="3950493"/>
            <a:ext cx="12192000" cy="364332"/>
          </a:xfrm>
        </p:spPr>
        <p:txBody>
          <a:bodyPr>
            <a:normAutofit/>
          </a:bodyPr>
          <a:lstStyle>
            <a:lvl1pPr marL="0" indent="0" algn="ctr">
              <a:buNone/>
              <a:defRPr sz="2400">
                <a:solidFill>
                  <a:schemeClr val="bg1">
                    <a:lumMod val="95000"/>
                  </a:schemeClr>
                </a:solidFill>
                <a:latin typeface="Helvetica" charset="0"/>
                <a:ea typeface="Helvetica" charset="0"/>
                <a:cs typeface="Helvetica" charset="0"/>
              </a:defRPr>
            </a:lvl1pPr>
          </a:lstStyle>
          <a:p>
            <a:pPr lvl="0"/>
            <a:r>
              <a:rPr lang="en-US" dirty="0" smtClean="0"/>
              <a:t>Click to edit Master text style</a:t>
            </a:r>
          </a:p>
        </p:txBody>
      </p:sp>
      <p:sp>
        <p:nvSpPr>
          <p:cNvPr id="17" name="Text Placeholder 16"/>
          <p:cNvSpPr>
            <a:spLocks noGrp="1"/>
          </p:cNvSpPr>
          <p:nvPr>
            <p:ph type="body" sz="quarter" idx="11" hasCustomPrompt="1"/>
          </p:nvPr>
        </p:nvSpPr>
        <p:spPr>
          <a:xfrm>
            <a:off x="0" y="2800348"/>
            <a:ext cx="12192000" cy="285750"/>
          </a:xfrm>
        </p:spPr>
        <p:txBody>
          <a:bodyPr>
            <a:normAutofit/>
          </a:bodyPr>
          <a:lstStyle>
            <a:lvl1pPr marL="0" indent="0" algn="ctr">
              <a:buNone/>
              <a:defRPr sz="1600" spc="600" baseline="0">
                <a:solidFill>
                  <a:schemeClr val="bg1">
                    <a:lumMod val="95000"/>
                  </a:schemeClr>
                </a:solidFill>
                <a:latin typeface="Helvetica" charset="0"/>
                <a:ea typeface="Helvetica" charset="0"/>
                <a:cs typeface="Helvetica" charset="0"/>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dirty="0" smtClean="0"/>
              <a:t>– SESSION NUMBER –</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57288"/>
            <a:ext cx="10515600" cy="533400"/>
          </a:xfrm>
        </p:spPr>
        <p:txBody>
          <a:bodyPr>
            <a:normAutofit/>
          </a:bodyPr>
          <a:lstStyle>
            <a:lvl1pPr>
              <a:defRPr sz="4400" b="0" i="0" baseline="0">
                <a:solidFill>
                  <a:schemeClr val="bg1"/>
                </a:solidFill>
                <a:latin typeface="Avenir Book" charset="0"/>
                <a:ea typeface="Avenir Book" charset="0"/>
                <a:cs typeface="Avenir Book" charset="0"/>
              </a:defRPr>
            </a:lvl1pPr>
          </a:lstStyle>
          <a:p>
            <a:r>
              <a:rPr lang="en-US" dirty="0" smtClean="0"/>
              <a:t>Click to edit headline</a:t>
            </a:r>
            <a:endParaRPr lang="en-US" dirty="0"/>
          </a:p>
        </p:txBody>
      </p:sp>
      <p:sp>
        <p:nvSpPr>
          <p:cNvPr id="9" name="Text Placeholder 8"/>
          <p:cNvSpPr>
            <a:spLocks noGrp="1"/>
          </p:cNvSpPr>
          <p:nvPr>
            <p:ph type="body" sz="quarter" idx="11" hasCustomPrompt="1"/>
          </p:nvPr>
        </p:nvSpPr>
        <p:spPr>
          <a:xfrm>
            <a:off x="140776" y="6465458"/>
            <a:ext cx="5257800" cy="214311"/>
          </a:xfrm>
        </p:spPr>
        <p:txBody>
          <a:bodyPr>
            <a:normAutofit/>
          </a:bodyPr>
          <a:lstStyle>
            <a:lvl1pPr marL="0" indent="0">
              <a:buNone/>
              <a:defRPr sz="1600" b="1" i="0" baseline="0">
                <a:solidFill>
                  <a:srgbClr val="3F7A98"/>
                </a:solidFill>
                <a:latin typeface="Avenir Heavy" charset="0"/>
                <a:ea typeface="Avenir Heavy" charset="0"/>
                <a:cs typeface="Avenir Heavy" charset="0"/>
              </a:defRPr>
            </a:lvl1pPr>
          </a:lstStyle>
          <a:p>
            <a:pPr lvl="0"/>
            <a:r>
              <a:rPr lang="en-US" dirty="0" smtClean="0"/>
              <a:t>COMMUNITY</a:t>
            </a:r>
          </a:p>
        </p:txBody>
      </p:sp>
      <p:sp>
        <p:nvSpPr>
          <p:cNvPr id="5" name="Content Placeholder 2"/>
          <p:cNvSpPr>
            <a:spLocks noGrp="1"/>
          </p:cNvSpPr>
          <p:nvPr>
            <p:ph idx="1"/>
          </p:nvPr>
        </p:nvSpPr>
        <p:spPr>
          <a:xfrm>
            <a:off x="838200" y="1825625"/>
            <a:ext cx="10515600" cy="3760788"/>
          </a:xfrm>
        </p:spPr>
        <p:txBody>
          <a:bodyPr>
            <a:normAutofit/>
          </a:bodyPr>
          <a:lstStyle>
            <a:lvl1pPr>
              <a:defRPr sz="2400" b="0" i="0">
                <a:solidFill>
                  <a:schemeClr val="bg1">
                    <a:lumMod val="95000"/>
                  </a:schemeClr>
                </a:solidFill>
                <a:latin typeface="Helvetica Light" charset="0"/>
                <a:ea typeface="Helvetica Light" charset="0"/>
                <a:cs typeface="Helvetica Light" charset="0"/>
              </a:defRPr>
            </a:lvl1pPr>
            <a:lvl2pPr>
              <a:defRPr sz="2000" b="0" i="0">
                <a:solidFill>
                  <a:schemeClr val="bg1">
                    <a:lumMod val="95000"/>
                  </a:schemeClr>
                </a:solidFill>
                <a:latin typeface="Helvetica Light" charset="0"/>
                <a:ea typeface="Helvetica Light" charset="0"/>
                <a:cs typeface="Helvetica Light" charset="0"/>
              </a:defRPr>
            </a:lvl2pPr>
            <a:lvl3pPr>
              <a:defRPr sz="1800" b="0" i="0">
                <a:solidFill>
                  <a:schemeClr val="bg1">
                    <a:lumMod val="95000"/>
                  </a:schemeClr>
                </a:solidFill>
                <a:latin typeface="Helvetica Light" charset="0"/>
                <a:ea typeface="Helvetica Light" charset="0"/>
                <a:cs typeface="Helvetica Light" charset="0"/>
              </a:defRPr>
            </a:lvl3pPr>
            <a:lvl4pPr>
              <a:defRPr sz="1600" b="0" i="0">
                <a:solidFill>
                  <a:schemeClr val="bg1">
                    <a:lumMod val="95000"/>
                  </a:schemeClr>
                </a:solidFill>
                <a:latin typeface="Helvetica Light" charset="0"/>
                <a:ea typeface="Helvetica Light" charset="0"/>
                <a:cs typeface="Helvetica Light" charset="0"/>
              </a:defRPr>
            </a:lvl4pPr>
            <a:lvl5pPr>
              <a:defRPr sz="1600" b="0" i="0">
                <a:solidFill>
                  <a:schemeClr val="bg1">
                    <a:lumMod val="95000"/>
                  </a:schemeClr>
                </a:solidFill>
                <a:latin typeface="Helvetica Light" charset="0"/>
                <a:ea typeface="Helvetica Light" charset="0"/>
                <a:cs typeface="Helvetica Light"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8320792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3760788"/>
          </a:xfrm>
        </p:spPr>
        <p:txBody>
          <a:bodyPr>
            <a:normAutofit/>
          </a:bodyPr>
          <a:lstStyle>
            <a:lvl1pPr>
              <a:defRPr sz="2400" b="0" i="0">
                <a:solidFill>
                  <a:schemeClr val="tx1">
                    <a:lumMod val="75000"/>
                    <a:lumOff val="25000"/>
                  </a:schemeClr>
                </a:solidFill>
                <a:latin typeface="Helvetica Light" charset="0"/>
                <a:ea typeface="Helvetica Light" charset="0"/>
                <a:cs typeface="Helvetica Light" charset="0"/>
              </a:defRPr>
            </a:lvl1pPr>
            <a:lvl2pPr>
              <a:defRPr sz="2000" b="0" i="0">
                <a:solidFill>
                  <a:schemeClr val="tx1">
                    <a:lumMod val="75000"/>
                    <a:lumOff val="25000"/>
                  </a:schemeClr>
                </a:solidFill>
                <a:latin typeface="Helvetica Light" charset="0"/>
                <a:ea typeface="Helvetica Light" charset="0"/>
                <a:cs typeface="Helvetica Light" charset="0"/>
              </a:defRPr>
            </a:lvl2pPr>
            <a:lvl3pPr>
              <a:defRPr sz="1800" b="0" i="0">
                <a:solidFill>
                  <a:schemeClr val="tx1">
                    <a:lumMod val="75000"/>
                    <a:lumOff val="25000"/>
                  </a:schemeClr>
                </a:solidFill>
                <a:latin typeface="Helvetica Light" charset="0"/>
                <a:ea typeface="Helvetica Light" charset="0"/>
                <a:cs typeface="Helvetica Light" charset="0"/>
              </a:defRPr>
            </a:lvl3pPr>
            <a:lvl4pPr>
              <a:defRPr sz="1600" b="0" i="0">
                <a:solidFill>
                  <a:schemeClr val="tx1">
                    <a:lumMod val="75000"/>
                    <a:lumOff val="25000"/>
                  </a:schemeClr>
                </a:solidFill>
                <a:latin typeface="Helvetica Light" charset="0"/>
                <a:ea typeface="Helvetica Light" charset="0"/>
                <a:cs typeface="Helvetica Light" charset="0"/>
              </a:defRPr>
            </a:lvl4pPr>
            <a:lvl5pPr>
              <a:defRPr sz="1600" b="0" i="0">
                <a:solidFill>
                  <a:schemeClr val="tx1">
                    <a:lumMod val="75000"/>
                    <a:lumOff val="25000"/>
                  </a:schemeClr>
                </a:solidFill>
                <a:latin typeface="Helvetica Light" charset="0"/>
                <a:ea typeface="Helvetica Light" charset="0"/>
                <a:cs typeface="Helvetica Light"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8"/>
          <p:cNvSpPr>
            <a:spLocks noGrp="1"/>
          </p:cNvSpPr>
          <p:nvPr>
            <p:ph type="body" sz="quarter" idx="11" hasCustomPrompt="1"/>
          </p:nvPr>
        </p:nvSpPr>
        <p:spPr>
          <a:xfrm>
            <a:off x="140776" y="6465458"/>
            <a:ext cx="5257800" cy="214311"/>
          </a:xfrm>
        </p:spPr>
        <p:txBody>
          <a:bodyPr>
            <a:normAutofit/>
          </a:bodyPr>
          <a:lstStyle>
            <a:lvl1pPr marL="0" indent="0">
              <a:buNone/>
              <a:defRPr sz="1600" b="1" i="0" baseline="0">
                <a:solidFill>
                  <a:srgbClr val="3F7A98"/>
                </a:solidFill>
                <a:latin typeface="Avenir Heavy" charset="0"/>
                <a:ea typeface="Avenir Heavy" charset="0"/>
                <a:cs typeface="Avenir Heavy" charset="0"/>
              </a:defRPr>
            </a:lvl1pPr>
          </a:lstStyle>
          <a:p>
            <a:pPr lvl="0"/>
            <a:r>
              <a:rPr lang="en-US" dirty="0" smtClean="0"/>
              <a:t>COMMUNITY</a:t>
            </a:r>
          </a:p>
        </p:txBody>
      </p:sp>
      <p:sp>
        <p:nvSpPr>
          <p:cNvPr id="6" name="Title 1"/>
          <p:cNvSpPr>
            <a:spLocks noGrp="1"/>
          </p:cNvSpPr>
          <p:nvPr>
            <p:ph type="title" hasCustomPrompt="1"/>
          </p:nvPr>
        </p:nvSpPr>
        <p:spPr>
          <a:xfrm>
            <a:off x="838200" y="1157288"/>
            <a:ext cx="10515600" cy="533400"/>
          </a:xfrm>
        </p:spPr>
        <p:txBody>
          <a:bodyPr>
            <a:normAutofit/>
          </a:bodyPr>
          <a:lstStyle>
            <a:lvl1pPr>
              <a:defRPr sz="4400" b="0" i="0" baseline="0">
                <a:solidFill>
                  <a:srgbClr val="3F7A98"/>
                </a:solidFill>
                <a:latin typeface="Avenir Book" charset="0"/>
                <a:ea typeface="Avenir Book" charset="0"/>
                <a:cs typeface="Avenir Book" charset="0"/>
              </a:defRPr>
            </a:lvl1pPr>
          </a:lstStyle>
          <a:p>
            <a:r>
              <a:rPr lang="en-US" dirty="0" smtClean="0"/>
              <a:t>Click to edit headline</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57288"/>
            <a:ext cx="10515600" cy="533400"/>
          </a:xfrm>
        </p:spPr>
        <p:txBody>
          <a:bodyPr>
            <a:normAutofit/>
          </a:bodyPr>
          <a:lstStyle>
            <a:lvl1pPr>
              <a:defRPr sz="4400" b="0" i="0" baseline="0">
                <a:solidFill>
                  <a:schemeClr val="bg1"/>
                </a:solidFill>
                <a:latin typeface="Avenir Book" charset="0"/>
                <a:ea typeface="Avenir Book" charset="0"/>
                <a:cs typeface="Avenir Book" charset="0"/>
              </a:defRPr>
            </a:lvl1pPr>
          </a:lstStyle>
          <a:p>
            <a:r>
              <a:rPr lang="en-US" dirty="0" smtClean="0"/>
              <a:t>Click to edit headline</a:t>
            </a:r>
            <a:endParaRPr lang="en-US" dirty="0"/>
          </a:p>
        </p:txBody>
      </p:sp>
      <p:sp>
        <p:nvSpPr>
          <p:cNvPr id="3" name="Content Placeholder 2"/>
          <p:cNvSpPr>
            <a:spLocks noGrp="1"/>
          </p:cNvSpPr>
          <p:nvPr>
            <p:ph idx="1"/>
          </p:nvPr>
        </p:nvSpPr>
        <p:spPr>
          <a:xfrm>
            <a:off x="838200" y="1825625"/>
            <a:ext cx="10515600" cy="3760788"/>
          </a:xfrm>
        </p:spPr>
        <p:txBody>
          <a:bodyPr>
            <a:normAutofit/>
          </a:bodyPr>
          <a:lstStyle>
            <a:lvl1pPr>
              <a:defRPr sz="2400" b="0" i="0">
                <a:solidFill>
                  <a:schemeClr val="bg1">
                    <a:lumMod val="95000"/>
                  </a:schemeClr>
                </a:solidFill>
                <a:latin typeface="Helvetica Light" charset="0"/>
                <a:ea typeface="Helvetica Light" charset="0"/>
                <a:cs typeface="Helvetica Light" charset="0"/>
              </a:defRPr>
            </a:lvl1pPr>
            <a:lvl2pPr>
              <a:defRPr sz="2000" b="0" i="0">
                <a:solidFill>
                  <a:schemeClr val="bg1">
                    <a:lumMod val="95000"/>
                  </a:schemeClr>
                </a:solidFill>
                <a:latin typeface="Helvetica Light" charset="0"/>
                <a:ea typeface="Helvetica Light" charset="0"/>
                <a:cs typeface="Helvetica Light" charset="0"/>
              </a:defRPr>
            </a:lvl2pPr>
            <a:lvl3pPr>
              <a:defRPr sz="1800" b="0" i="0">
                <a:solidFill>
                  <a:schemeClr val="bg1">
                    <a:lumMod val="95000"/>
                  </a:schemeClr>
                </a:solidFill>
                <a:latin typeface="Helvetica Light" charset="0"/>
                <a:ea typeface="Helvetica Light" charset="0"/>
                <a:cs typeface="Helvetica Light" charset="0"/>
              </a:defRPr>
            </a:lvl3pPr>
            <a:lvl4pPr>
              <a:defRPr sz="1600" b="0" i="0">
                <a:solidFill>
                  <a:schemeClr val="bg1">
                    <a:lumMod val="95000"/>
                  </a:schemeClr>
                </a:solidFill>
                <a:latin typeface="Helvetica Light" charset="0"/>
                <a:ea typeface="Helvetica Light" charset="0"/>
                <a:cs typeface="Helvetica Light" charset="0"/>
              </a:defRPr>
            </a:lvl4pPr>
            <a:lvl5pPr>
              <a:defRPr sz="1600" b="0" i="0">
                <a:solidFill>
                  <a:schemeClr val="bg1">
                    <a:lumMod val="95000"/>
                  </a:schemeClr>
                </a:solidFill>
                <a:latin typeface="Helvetica Light" charset="0"/>
                <a:ea typeface="Helvetica Light" charset="0"/>
                <a:cs typeface="Helvetica Light"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1" hasCustomPrompt="1"/>
          </p:nvPr>
        </p:nvSpPr>
        <p:spPr>
          <a:xfrm>
            <a:off x="140776" y="6465458"/>
            <a:ext cx="5257800" cy="214311"/>
          </a:xfrm>
        </p:spPr>
        <p:txBody>
          <a:bodyPr>
            <a:normAutofit/>
          </a:bodyPr>
          <a:lstStyle>
            <a:lvl1pPr marL="0" indent="0">
              <a:buNone/>
              <a:defRPr sz="1600" b="1" i="0" baseline="0">
                <a:solidFill>
                  <a:srgbClr val="3F7A98"/>
                </a:solidFill>
                <a:latin typeface="Avenir Heavy" charset="0"/>
                <a:ea typeface="Avenir Heavy" charset="0"/>
                <a:cs typeface="Avenir Heavy" charset="0"/>
              </a:defRPr>
            </a:lvl1pPr>
          </a:lstStyle>
          <a:p>
            <a:pPr lvl="0"/>
            <a:r>
              <a:rPr lang="en-US" dirty="0" smtClean="0"/>
              <a:t>COMMUNITY</a:t>
            </a:r>
          </a:p>
        </p:txBody>
      </p:sp>
    </p:spTree>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140776" y="6465458"/>
            <a:ext cx="5257800" cy="214311"/>
          </a:xfrm>
        </p:spPr>
        <p:txBody>
          <a:bodyPr>
            <a:normAutofit/>
          </a:bodyPr>
          <a:lstStyle>
            <a:lvl1pPr marL="0" indent="0">
              <a:buNone/>
              <a:defRPr sz="1600" b="1" i="0" baseline="0">
                <a:solidFill>
                  <a:srgbClr val="3F7A98"/>
                </a:solidFill>
                <a:latin typeface="Avenir Heavy" charset="0"/>
                <a:ea typeface="Avenir Heavy" charset="0"/>
                <a:cs typeface="Avenir Heavy" charset="0"/>
              </a:defRPr>
            </a:lvl1pPr>
          </a:lstStyle>
          <a:p>
            <a:pPr lvl="0"/>
            <a:r>
              <a:rPr lang="en-US" dirty="0" smtClean="0"/>
              <a:t>COMMUNITY</a:t>
            </a:r>
          </a:p>
        </p:txBody>
      </p:sp>
      <p:sp>
        <p:nvSpPr>
          <p:cNvPr id="5" name="Content Placeholder 2"/>
          <p:cNvSpPr>
            <a:spLocks noGrp="1"/>
          </p:cNvSpPr>
          <p:nvPr>
            <p:ph idx="1"/>
          </p:nvPr>
        </p:nvSpPr>
        <p:spPr>
          <a:xfrm>
            <a:off x="838200" y="1825625"/>
            <a:ext cx="10515600" cy="3760788"/>
          </a:xfrm>
        </p:spPr>
        <p:txBody>
          <a:bodyPr>
            <a:normAutofit/>
          </a:bodyPr>
          <a:lstStyle>
            <a:lvl1pPr>
              <a:defRPr sz="2400" b="0" i="0">
                <a:solidFill>
                  <a:schemeClr val="bg1">
                    <a:lumMod val="95000"/>
                  </a:schemeClr>
                </a:solidFill>
                <a:latin typeface="Helvetica Light" charset="0"/>
                <a:ea typeface="Helvetica Light" charset="0"/>
                <a:cs typeface="Helvetica Light" charset="0"/>
              </a:defRPr>
            </a:lvl1pPr>
            <a:lvl2pPr>
              <a:defRPr sz="2000" b="0" i="0">
                <a:solidFill>
                  <a:schemeClr val="bg1">
                    <a:lumMod val="95000"/>
                  </a:schemeClr>
                </a:solidFill>
                <a:latin typeface="Helvetica Light" charset="0"/>
                <a:ea typeface="Helvetica Light" charset="0"/>
                <a:cs typeface="Helvetica Light" charset="0"/>
              </a:defRPr>
            </a:lvl2pPr>
            <a:lvl3pPr>
              <a:defRPr sz="1800" b="0" i="0">
                <a:solidFill>
                  <a:schemeClr val="bg1">
                    <a:lumMod val="95000"/>
                  </a:schemeClr>
                </a:solidFill>
                <a:latin typeface="Helvetica Light" charset="0"/>
                <a:ea typeface="Helvetica Light" charset="0"/>
                <a:cs typeface="Helvetica Light" charset="0"/>
              </a:defRPr>
            </a:lvl3pPr>
            <a:lvl4pPr>
              <a:defRPr sz="1600" b="0" i="0">
                <a:solidFill>
                  <a:schemeClr val="bg1">
                    <a:lumMod val="95000"/>
                  </a:schemeClr>
                </a:solidFill>
                <a:latin typeface="Helvetica Light" charset="0"/>
                <a:ea typeface="Helvetica Light" charset="0"/>
                <a:cs typeface="Helvetica Light" charset="0"/>
              </a:defRPr>
            </a:lvl4pPr>
            <a:lvl5pPr>
              <a:defRPr sz="1600" b="0" i="0">
                <a:solidFill>
                  <a:schemeClr val="bg1">
                    <a:lumMod val="95000"/>
                  </a:schemeClr>
                </a:solidFill>
                <a:latin typeface="Helvetica Light" charset="0"/>
                <a:ea typeface="Helvetica Light" charset="0"/>
                <a:cs typeface="Helvetica Light"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hasCustomPrompt="1"/>
          </p:nvPr>
        </p:nvSpPr>
        <p:spPr>
          <a:xfrm>
            <a:off x="838200" y="1157288"/>
            <a:ext cx="10515600" cy="533400"/>
          </a:xfrm>
        </p:spPr>
        <p:txBody>
          <a:bodyPr>
            <a:normAutofit/>
          </a:bodyPr>
          <a:lstStyle>
            <a:lvl1pPr>
              <a:defRPr sz="4400" b="0" i="0" baseline="0">
                <a:solidFill>
                  <a:schemeClr val="bg1"/>
                </a:solidFill>
                <a:latin typeface="Avenir Book" charset="0"/>
                <a:ea typeface="Avenir Book" charset="0"/>
                <a:cs typeface="Avenir Book" charset="0"/>
              </a:defRPr>
            </a:lvl1pPr>
          </a:lstStyle>
          <a:p>
            <a:r>
              <a:rPr lang="en-US" dirty="0" smtClean="0"/>
              <a:t>Click to edit headline</a:t>
            </a:r>
            <a:endParaRPr lang="en-US" dirty="0"/>
          </a:p>
        </p:txBody>
      </p:sp>
    </p:spTree>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9EF80A-EE69-C342-AAE9-E4E03D96EA32}" type="datetimeFigureOut">
              <a:rPr lang="en-US" smtClean="0"/>
              <a:t>11/28/17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633691-F811-DE45-81B1-D4F87865A623}" type="slidenum">
              <a:rPr lang="en-US" smtClean="0"/>
              <a:t>‹#›</a:t>
            </a:fld>
            <a:endParaRPr lang="en-US"/>
          </a:p>
        </p:txBody>
      </p:sp>
    </p:spTree>
    <p:extLst>
      <p:ext uri="{BB962C8B-B14F-4D97-AF65-F5344CB8AC3E}">
        <p14:creationId xmlns:p14="http://schemas.microsoft.com/office/powerpoint/2010/main" val="1547063594"/>
      </p:ext>
    </p:extLst>
  </p:cSld>
  <p:clrMap bg1="lt1" tx1="dk1" bg2="lt2" tx2="dk2" accent1="accent1" accent2="accent2" accent3="accent3" accent4="accent4" accent5="accent5" accent6="accent6" hlink="hlink" folHlink="folHlink"/>
  <p:sldLayoutIdLst>
    <p:sldLayoutId id="2147483662" r:id="rId1"/>
    <p:sldLayoutId id="2147483650" r:id="rId2"/>
    <p:sldLayoutId id="2147483665" r:id="rId3"/>
    <p:sldLayoutId id="2147483666" r:id="rId4"/>
    <p:sldLayoutId id="2147483667" r:id="rId5"/>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5200" dirty="0" smtClean="0"/>
              <a:t>The Art of Hard Conversations</a:t>
            </a:r>
            <a:endParaRPr lang="en-US" sz="5200" dirty="0"/>
          </a:p>
        </p:txBody>
      </p:sp>
      <p:sp>
        <p:nvSpPr>
          <p:cNvPr id="6" name="Text Placeholder 5"/>
          <p:cNvSpPr>
            <a:spLocks noGrp="1"/>
          </p:cNvSpPr>
          <p:nvPr>
            <p:ph type="body" sz="quarter" idx="10"/>
          </p:nvPr>
        </p:nvSpPr>
        <p:spPr/>
        <p:txBody>
          <a:bodyPr>
            <a:noAutofit/>
          </a:bodyPr>
          <a:lstStyle/>
          <a:p>
            <a:r>
              <a:rPr lang="en-US" sz="3200" dirty="0" smtClean="0"/>
              <a:t>Jim Word &amp; Kari Kurz</a:t>
            </a:r>
            <a:endParaRPr lang="en-US" sz="3200" dirty="0"/>
          </a:p>
        </p:txBody>
      </p:sp>
      <p:sp>
        <p:nvSpPr>
          <p:cNvPr id="7" name="Text Placeholder 6"/>
          <p:cNvSpPr>
            <a:spLocks noGrp="1"/>
          </p:cNvSpPr>
          <p:nvPr>
            <p:ph type="body" sz="quarter" idx="11"/>
          </p:nvPr>
        </p:nvSpPr>
        <p:spPr/>
        <p:txBody>
          <a:bodyPr>
            <a:noAutofit/>
          </a:bodyPr>
          <a:lstStyle/>
          <a:p>
            <a:r>
              <a:rPr lang="en-US" sz="2800" dirty="0" smtClean="0"/>
              <a:t>Community Group Training Night</a:t>
            </a:r>
            <a:endParaRPr lang="en-US" sz="2800" dirty="0"/>
          </a:p>
        </p:txBody>
      </p:sp>
    </p:spTree>
    <p:extLst>
      <p:ext uri="{BB962C8B-B14F-4D97-AF65-F5344CB8AC3E}">
        <p14:creationId xmlns:p14="http://schemas.microsoft.com/office/powerpoint/2010/main" val="17295651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944159"/>
            <a:ext cx="10515600" cy="3760788"/>
          </a:xfrm>
        </p:spPr>
        <p:txBody>
          <a:bodyPr/>
          <a:lstStyle/>
          <a:p>
            <a:r>
              <a:rPr lang="en-US" sz="2800" dirty="0"/>
              <a:t>How easy / difficult is it for you to admonish others? Do you relish it? Fear it? Somewhere in between? </a:t>
            </a:r>
          </a:p>
          <a:p>
            <a:endParaRPr lang="en-US" sz="2800" dirty="0"/>
          </a:p>
          <a:p>
            <a:r>
              <a:rPr lang="en-US" sz="2800" dirty="0"/>
              <a:t>What are some excuses we can hide behind instead of lovingly admonishing one another?</a:t>
            </a:r>
          </a:p>
          <a:p>
            <a:endParaRPr lang="en-US" sz="2800" dirty="0"/>
          </a:p>
          <a:p>
            <a:r>
              <a:rPr lang="en-US" sz="2800" dirty="0"/>
              <a:t>Discuss this statement: </a:t>
            </a:r>
            <a:r>
              <a:rPr lang="en-US" sz="2800" dirty="0" smtClean="0"/>
              <a:t>“If </a:t>
            </a:r>
            <a:r>
              <a:rPr lang="en-US" sz="2800" dirty="0"/>
              <a:t>the motivation is love, it’s a greater sin to say nothing than to say it wrong.” What does it mean?</a:t>
            </a:r>
          </a:p>
          <a:p>
            <a:endParaRPr lang="en-US" dirty="0"/>
          </a:p>
        </p:txBody>
      </p:sp>
      <p:sp>
        <p:nvSpPr>
          <p:cNvPr id="3" name="Text Placeholder 2"/>
          <p:cNvSpPr>
            <a:spLocks noGrp="1"/>
          </p:cNvSpPr>
          <p:nvPr>
            <p:ph type="body" sz="quarter" idx="11"/>
          </p:nvPr>
        </p:nvSpPr>
        <p:spPr/>
        <p:txBody>
          <a:bodyPr>
            <a:normAutofit fontScale="70000" lnSpcReduction="20000"/>
          </a:bodyPr>
          <a:lstStyle/>
          <a:p>
            <a:endParaRPr lang="en-US"/>
          </a:p>
        </p:txBody>
      </p:sp>
      <p:sp>
        <p:nvSpPr>
          <p:cNvPr id="4" name="Title 3"/>
          <p:cNvSpPr>
            <a:spLocks noGrp="1"/>
          </p:cNvSpPr>
          <p:nvPr>
            <p:ph type="title"/>
          </p:nvPr>
        </p:nvSpPr>
        <p:spPr/>
        <p:txBody>
          <a:bodyPr>
            <a:normAutofit fontScale="90000"/>
          </a:bodyPr>
          <a:lstStyle/>
          <a:p>
            <a:r>
              <a:rPr lang="en-US" dirty="0" smtClean="0"/>
              <a:t>Discussion Questions</a:t>
            </a:r>
            <a:endParaRPr lang="en-US" dirty="0"/>
          </a:p>
        </p:txBody>
      </p:sp>
    </p:spTree>
    <p:extLst>
      <p:ext uri="{BB962C8B-B14F-4D97-AF65-F5344CB8AC3E}">
        <p14:creationId xmlns:p14="http://schemas.microsoft.com/office/powerpoint/2010/main" val="1668397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5200" dirty="0" smtClean="0"/>
              <a:t>Preparing to Admonish</a:t>
            </a:r>
            <a:endParaRPr lang="en-US" sz="5200" dirty="0"/>
          </a:p>
        </p:txBody>
      </p:sp>
    </p:spTree>
    <p:extLst>
      <p:ext uri="{BB962C8B-B14F-4D97-AF65-F5344CB8AC3E}">
        <p14:creationId xmlns:p14="http://schemas.microsoft.com/office/powerpoint/2010/main" val="19572108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Preparing to Admonish</a:t>
            </a:r>
            <a:endParaRPr lang="en-US" dirty="0"/>
          </a:p>
        </p:txBody>
      </p:sp>
      <p:sp>
        <p:nvSpPr>
          <p:cNvPr id="3" name="Content Placeholder 2"/>
          <p:cNvSpPr>
            <a:spLocks noGrp="1"/>
          </p:cNvSpPr>
          <p:nvPr>
            <p:ph idx="1"/>
          </p:nvPr>
        </p:nvSpPr>
        <p:spPr>
          <a:xfrm>
            <a:off x="838200" y="1826155"/>
            <a:ext cx="10515600" cy="3760788"/>
          </a:xfrm>
        </p:spPr>
        <p:txBody>
          <a:bodyPr/>
          <a:lstStyle/>
          <a:p>
            <a:pPr>
              <a:lnSpc>
                <a:spcPct val="150000"/>
              </a:lnSpc>
            </a:pPr>
            <a:r>
              <a:rPr lang="en-US" sz="3000" dirty="0" smtClean="0"/>
              <a:t>Pray for the person and yourself </a:t>
            </a:r>
            <a:r>
              <a:rPr lang="en-US" sz="2600" dirty="0" smtClean="0"/>
              <a:t>(James 1:5, Gal 5:16)</a:t>
            </a:r>
          </a:p>
        </p:txBody>
      </p:sp>
      <p:sp>
        <p:nvSpPr>
          <p:cNvPr id="4" name="Text Placeholder 3"/>
          <p:cNvSpPr>
            <a:spLocks noGrp="1"/>
          </p:cNvSpPr>
          <p:nvPr>
            <p:ph type="body" sz="quarter" idx="11"/>
          </p:nvPr>
        </p:nvSpPr>
        <p:spPr/>
        <p:txBody>
          <a:bodyPr>
            <a:normAutofit fontScale="70000" lnSpcReduction="20000"/>
          </a:bodyPr>
          <a:lstStyle/>
          <a:p>
            <a:endParaRPr lang="en-US"/>
          </a:p>
        </p:txBody>
      </p:sp>
    </p:spTree>
    <p:extLst>
      <p:ext uri="{BB962C8B-B14F-4D97-AF65-F5344CB8AC3E}">
        <p14:creationId xmlns:p14="http://schemas.microsoft.com/office/powerpoint/2010/main" val="4137659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Preparing to Admonish</a:t>
            </a:r>
          </a:p>
        </p:txBody>
      </p:sp>
      <p:sp>
        <p:nvSpPr>
          <p:cNvPr id="4" name="Text Placeholder 3"/>
          <p:cNvSpPr>
            <a:spLocks noGrp="1"/>
          </p:cNvSpPr>
          <p:nvPr>
            <p:ph type="body" sz="quarter" idx="11"/>
          </p:nvPr>
        </p:nvSpPr>
        <p:spPr/>
        <p:txBody>
          <a:bodyPr>
            <a:normAutofit fontScale="70000" lnSpcReduction="20000"/>
          </a:bodyPr>
          <a:lstStyle/>
          <a:p>
            <a:endParaRPr lang="en-US"/>
          </a:p>
        </p:txBody>
      </p:sp>
      <p:sp>
        <p:nvSpPr>
          <p:cNvPr id="6" name="Content Placeholder 2"/>
          <p:cNvSpPr>
            <a:spLocks noGrp="1"/>
          </p:cNvSpPr>
          <p:nvPr>
            <p:ph idx="1"/>
          </p:nvPr>
        </p:nvSpPr>
        <p:spPr/>
        <p:txBody>
          <a:bodyPr/>
          <a:lstStyle/>
          <a:p>
            <a:pPr>
              <a:lnSpc>
                <a:spcPct val="150000"/>
              </a:lnSpc>
            </a:pPr>
            <a:r>
              <a:rPr lang="en-US" sz="3000" dirty="0" smtClean="0"/>
              <a:t>Pray for the person and yourself </a:t>
            </a:r>
            <a:r>
              <a:rPr lang="en-US" sz="2600" dirty="0" smtClean="0"/>
              <a:t>(James 1:5, Gal 5:16)</a:t>
            </a:r>
          </a:p>
          <a:p>
            <a:pPr>
              <a:lnSpc>
                <a:spcPct val="150000"/>
              </a:lnSpc>
            </a:pPr>
            <a:r>
              <a:rPr lang="en-US" sz="3000" dirty="0" smtClean="0"/>
              <a:t>Address any sin, bias, or judgment </a:t>
            </a:r>
            <a:r>
              <a:rPr lang="en-US" sz="2600" dirty="0" smtClean="0"/>
              <a:t>(Matthew 7:5)</a:t>
            </a:r>
          </a:p>
        </p:txBody>
      </p:sp>
    </p:spTree>
    <p:extLst>
      <p:ext uri="{BB962C8B-B14F-4D97-AF65-F5344CB8AC3E}">
        <p14:creationId xmlns:p14="http://schemas.microsoft.com/office/powerpoint/2010/main" val="17382546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Preparing to Admonish</a:t>
            </a:r>
          </a:p>
        </p:txBody>
      </p:sp>
      <p:sp>
        <p:nvSpPr>
          <p:cNvPr id="4" name="Text Placeholder 3"/>
          <p:cNvSpPr>
            <a:spLocks noGrp="1"/>
          </p:cNvSpPr>
          <p:nvPr>
            <p:ph type="body" sz="quarter" idx="11"/>
          </p:nvPr>
        </p:nvSpPr>
        <p:spPr/>
        <p:txBody>
          <a:bodyPr>
            <a:normAutofit fontScale="70000" lnSpcReduction="20000"/>
          </a:bodyPr>
          <a:lstStyle/>
          <a:p>
            <a:endParaRPr lang="en-US"/>
          </a:p>
        </p:txBody>
      </p:sp>
      <p:sp>
        <p:nvSpPr>
          <p:cNvPr id="6" name="Content Placeholder 2"/>
          <p:cNvSpPr>
            <a:spLocks noGrp="1"/>
          </p:cNvSpPr>
          <p:nvPr>
            <p:ph idx="1"/>
          </p:nvPr>
        </p:nvSpPr>
        <p:spPr/>
        <p:txBody>
          <a:bodyPr/>
          <a:lstStyle/>
          <a:p>
            <a:pPr>
              <a:lnSpc>
                <a:spcPct val="150000"/>
              </a:lnSpc>
            </a:pPr>
            <a:r>
              <a:rPr lang="en-US" sz="3000" dirty="0" smtClean="0"/>
              <a:t>Pray for the person and yourself </a:t>
            </a:r>
            <a:r>
              <a:rPr lang="en-US" sz="2600" dirty="0" smtClean="0"/>
              <a:t>(James 1:5, Gal 5:16)</a:t>
            </a:r>
          </a:p>
          <a:p>
            <a:pPr>
              <a:lnSpc>
                <a:spcPct val="150000"/>
              </a:lnSpc>
            </a:pPr>
            <a:r>
              <a:rPr lang="en-US" sz="3000" dirty="0" smtClean="0"/>
              <a:t>Address any sin, bias, or judgment </a:t>
            </a:r>
            <a:r>
              <a:rPr lang="en-US" sz="2600" dirty="0" smtClean="0"/>
              <a:t>(Matthew 7:5)</a:t>
            </a:r>
          </a:p>
          <a:p>
            <a:pPr>
              <a:lnSpc>
                <a:spcPct val="150000"/>
              </a:lnSpc>
            </a:pPr>
            <a:r>
              <a:rPr lang="en-US" sz="3000" dirty="0" smtClean="0"/>
              <a:t>Base your Admonition on Scripture </a:t>
            </a:r>
            <a:r>
              <a:rPr lang="en-US" sz="2600" dirty="0" smtClean="0"/>
              <a:t>(Colossians 3:16)</a:t>
            </a:r>
          </a:p>
        </p:txBody>
      </p:sp>
    </p:spTree>
    <p:extLst>
      <p:ext uri="{BB962C8B-B14F-4D97-AF65-F5344CB8AC3E}">
        <p14:creationId xmlns:p14="http://schemas.microsoft.com/office/powerpoint/2010/main" val="4781502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Preparing to Admonish</a:t>
            </a:r>
          </a:p>
        </p:txBody>
      </p:sp>
      <p:sp>
        <p:nvSpPr>
          <p:cNvPr id="4" name="Text Placeholder 3"/>
          <p:cNvSpPr>
            <a:spLocks noGrp="1"/>
          </p:cNvSpPr>
          <p:nvPr>
            <p:ph type="body" sz="quarter" idx="11"/>
          </p:nvPr>
        </p:nvSpPr>
        <p:spPr/>
        <p:txBody>
          <a:bodyPr>
            <a:normAutofit fontScale="70000" lnSpcReduction="20000"/>
          </a:bodyPr>
          <a:lstStyle/>
          <a:p>
            <a:endParaRPr lang="en-US"/>
          </a:p>
        </p:txBody>
      </p:sp>
      <p:sp>
        <p:nvSpPr>
          <p:cNvPr id="6" name="Content Placeholder 2"/>
          <p:cNvSpPr>
            <a:spLocks noGrp="1"/>
          </p:cNvSpPr>
          <p:nvPr>
            <p:ph idx="1"/>
          </p:nvPr>
        </p:nvSpPr>
        <p:spPr/>
        <p:txBody>
          <a:bodyPr/>
          <a:lstStyle/>
          <a:p>
            <a:pPr>
              <a:lnSpc>
                <a:spcPct val="150000"/>
              </a:lnSpc>
            </a:pPr>
            <a:r>
              <a:rPr lang="en-US" sz="3000" dirty="0" smtClean="0"/>
              <a:t>Pray for the person and yourself </a:t>
            </a:r>
            <a:r>
              <a:rPr lang="en-US" sz="2600" dirty="0" smtClean="0"/>
              <a:t>(James 1:5, Gal 5:16)</a:t>
            </a:r>
          </a:p>
          <a:p>
            <a:pPr>
              <a:lnSpc>
                <a:spcPct val="150000"/>
              </a:lnSpc>
            </a:pPr>
            <a:r>
              <a:rPr lang="en-US" sz="3000" dirty="0" smtClean="0"/>
              <a:t>Address any sin, bias, or judgment </a:t>
            </a:r>
            <a:r>
              <a:rPr lang="en-US" sz="2600" dirty="0" smtClean="0"/>
              <a:t>(Matthew 7:5)</a:t>
            </a:r>
          </a:p>
          <a:p>
            <a:pPr>
              <a:lnSpc>
                <a:spcPct val="150000"/>
              </a:lnSpc>
            </a:pPr>
            <a:r>
              <a:rPr lang="en-US" sz="3000" dirty="0" smtClean="0"/>
              <a:t>Base your Admonition on Scripture </a:t>
            </a:r>
            <a:r>
              <a:rPr lang="en-US" sz="2600" dirty="0" smtClean="0"/>
              <a:t>(Colossians 3:16)</a:t>
            </a:r>
          </a:p>
          <a:p>
            <a:pPr>
              <a:lnSpc>
                <a:spcPct val="150000"/>
              </a:lnSpc>
            </a:pPr>
            <a:r>
              <a:rPr lang="en-US" sz="3000" dirty="0" smtClean="0"/>
              <a:t>Check your motives </a:t>
            </a:r>
            <a:r>
              <a:rPr lang="en-US" sz="2600" dirty="0" smtClean="0"/>
              <a:t>(1 Corinthians 4:14)</a:t>
            </a:r>
            <a:endParaRPr lang="en-US" sz="2600" dirty="0" smtClean="0"/>
          </a:p>
        </p:txBody>
      </p:sp>
    </p:spTree>
    <p:extLst>
      <p:ext uri="{BB962C8B-B14F-4D97-AF65-F5344CB8AC3E}">
        <p14:creationId xmlns:p14="http://schemas.microsoft.com/office/powerpoint/2010/main" val="3877976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Discussion Questions</a:t>
            </a:r>
            <a:endParaRPr lang="en-US" dirty="0"/>
          </a:p>
        </p:txBody>
      </p:sp>
      <p:sp>
        <p:nvSpPr>
          <p:cNvPr id="3" name="Content Placeholder 2"/>
          <p:cNvSpPr>
            <a:spLocks noGrp="1"/>
          </p:cNvSpPr>
          <p:nvPr>
            <p:ph idx="1"/>
          </p:nvPr>
        </p:nvSpPr>
        <p:spPr/>
        <p:txBody>
          <a:bodyPr/>
          <a:lstStyle/>
          <a:p>
            <a:endParaRPr lang="en-US" sz="3000" dirty="0" smtClean="0"/>
          </a:p>
          <a:p>
            <a:r>
              <a:rPr lang="en-US" sz="3000" dirty="0" smtClean="0"/>
              <a:t>What in the preparation process is the hardest or easiest for you to do? Explain. </a:t>
            </a:r>
          </a:p>
          <a:p>
            <a:endParaRPr lang="en-US" sz="3000" dirty="0" smtClean="0"/>
          </a:p>
          <a:p>
            <a:r>
              <a:rPr lang="en-US" sz="3000" dirty="0" smtClean="0"/>
              <a:t>In what ways have you seen pride, apathy, non-</a:t>
            </a:r>
            <a:r>
              <a:rPr lang="en-US" sz="3000" dirty="0" err="1" smtClean="0"/>
              <a:t>judgmentalism</a:t>
            </a:r>
            <a:r>
              <a:rPr lang="en-US" sz="3000" dirty="0" smtClean="0"/>
              <a:t>, or fear deter you from admonishing? </a:t>
            </a:r>
            <a:endParaRPr lang="en-US" sz="3000" dirty="0"/>
          </a:p>
          <a:p>
            <a:endParaRPr lang="en-US" dirty="0"/>
          </a:p>
        </p:txBody>
      </p:sp>
      <p:sp>
        <p:nvSpPr>
          <p:cNvPr id="4" name="Text Placeholder 3"/>
          <p:cNvSpPr>
            <a:spLocks noGrp="1"/>
          </p:cNvSpPr>
          <p:nvPr>
            <p:ph type="body" sz="quarter" idx="11"/>
          </p:nvPr>
        </p:nvSpPr>
        <p:spPr/>
        <p:txBody>
          <a:bodyPr>
            <a:normAutofit fontScale="70000" lnSpcReduction="20000"/>
          </a:bodyPr>
          <a:lstStyle/>
          <a:p>
            <a:endParaRPr lang="en-US"/>
          </a:p>
        </p:txBody>
      </p:sp>
    </p:spTree>
    <p:extLst>
      <p:ext uri="{BB962C8B-B14F-4D97-AF65-F5344CB8AC3E}">
        <p14:creationId xmlns:p14="http://schemas.microsoft.com/office/powerpoint/2010/main" val="1448670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5200" dirty="0" smtClean="0"/>
              <a:t>Delivering Admonishment</a:t>
            </a:r>
            <a:endParaRPr lang="en-US" sz="5200" dirty="0"/>
          </a:p>
        </p:txBody>
      </p:sp>
    </p:spTree>
    <p:extLst>
      <p:ext uri="{BB962C8B-B14F-4D97-AF65-F5344CB8AC3E}">
        <p14:creationId xmlns:p14="http://schemas.microsoft.com/office/powerpoint/2010/main" val="7069824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p:txBody>
          <a:bodyPr>
            <a:normAutofit fontScale="70000" lnSpcReduction="20000"/>
          </a:bodyPr>
          <a:lstStyle/>
          <a:p>
            <a:endParaRPr lang="en-US"/>
          </a:p>
        </p:txBody>
      </p:sp>
      <p:sp>
        <p:nvSpPr>
          <p:cNvPr id="6" name="Content Placeholder 5"/>
          <p:cNvSpPr>
            <a:spLocks noGrp="1"/>
          </p:cNvSpPr>
          <p:nvPr>
            <p:ph idx="1"/>
          </p:nvPr>
        </p:nvSpPr>
        <p:spPr>
          <a:xfrm>
            <a:off x="838200" y="1423988"/>
            <a:ext cx="10515600" cy="4117975"/>
          </a:xfrm>
        </p:spPr>
        <p:txBody>
          <a:bodyPr>
            <a:normAutofit/>
          </a:bodyPr>
          <a:lstStyle/>
          <a:p>
            <a:pPr>
              <a:lnSpc>
                <a:spcPct val="150000"/>
              </a:lnSpc>
            </a:pPr>
            <a:endParaRPr lang="en-US" sz="3000" dirty="0" smtClean="0"/>
          </a:p>
          <a:p>
            <a:pPr>
              <a:lnSpc>
                <a:spcPct val="150000"/>
              </a:lnSpc>
            </a:pPr>
            <a:r>
              <a:rPr lang="en-US" sz="3000" dirty="0" smtClean="0"/>
              <a:t>Pray about the place, time, and method </a:t>
            </a:r>
            <a:r>
              <a:rPr lang="en-US" sz="2600" dirty="0" smtClean="0"/>
              <a:t>(Proverbs 26:4-5)</a:t>
            </a:r>
          </a:p>
          <a:p>
            <a:pPr>
              <a:lnSpc>
                <a:spcPct val="150000"/>
              </a:lnSpc>
            </a:pPr>
            <a:endParaRPr lang="en-US" sz="3000" dirty="0"/>
          </a:p>
        </p:txBody>
      </p:sp>
      <p:sp>
        <p:nvSpPr>
          <p:cNvPr id="5" name="Title 4"/>
          <p:cNvSpPr>
            <a:spLocks noGrp="1"/>
          </p:cNvSpPr>
          <p:nvPr>
            <p:ph type="title"/>
          </p:nvPr>
        </p:nvSpPr>
        <p:spPr/>
        <p:txBody>
          <a:bodyPr>
            <a:normAutofit fontScale="90000"/>
          </a:bodyPr>
          <a:lstStyle/>
          <a:p>
            <a:r>
              <a:rPr lang="en-US" dirty="0" smtClean="0"/>
              <a:t>Delivering Admonishment</a:t>
            </a:r>
            <a:endParaRPr lang="en-US" dirty="0"/>
          </a:p>
        </p:txBody>
      </p:sp>
    </p:spTree>
    <p:extLst>
      <p:ext uri="{BB962C8B-B14F-4D97-AF65-F5344CB8AC3E}">
        <p14:creationId xmlns:p14="http://schemas.microsoft.com/office/powerpoint/2010/main" val="776992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p:txBody>
          <a:bodyPr>
            <a:normAutofit fontScale="70000" lnSpcReduction="20000"/>
          </a:bodyPr>
          <a:lstStyle/>
          <a:p>
            <a:endParaRPr lang="en-US"/>
          </a:p>
        </p:txBody>
      </p:sp>
      <p:sp>
        <p:nvSpPr>
          <p:cNvPr id="6" name="Content Placeholder 5"/>
          <p:cNvSpPr>
            <a:spLocks noGrp="1"/>
          </p:cNvSpPr>
          <p:nvPr>
            <p:ph idx="1"/>
          </p:nvPr>
        </p:nvSpPr>
        <p:spPr>
          <a:xfrm>
            <a:off x="838200" y="1423988"/>
            <a:ext cx="10515600" cy="4117975"/>
          </a:xfrm>
        </p:spPr>
        <p:txBody>
          <a:bodyPr>
            <a:normAutofit/>
          </a:bodyPr>
          <a:lstStyle/>
          <a:p>
            <a:pPr>
              <a:lnSpc>
                <a:spcPct val="150000"/>
              </a:lnSpc>
            </a:pPr>
            <a:endParaRPr lang="en-US" sz="3000" dirty="0" smtClean="0"/>
          </a:p>
          <a:p>
            <a:pPr>
              <a:lnSpc>
                <a:spcPct val="150000"/>
              </a:lnSpc>
            </a:pPr>
            <a:r>
              <a:rPr lang="en-US" sz="3000" dirty="0" smtClean="0"/>
              <a:t>Pray about the place, time, and method </a:t>
            </a:r>
            <a:r>
              <a:rPr lang="en-US" sz="2600" dirty="0" smtClean="0"/>
              <a:t>(Proverbs 26:4-5)</a:t>
            </a:r>
          </a:p>
          <a:p>
            <a:pPr>
              <a:lnSpc>
                <a:spcPct val="150000"/>
              </a:lnSpc>
            </a:pPr>
            <a:r>
              <a:rPr lang="en-US" sz="3000" dirty="0" smtClean="0"/>
              <a:t>Approach them privately, and in person </a:t>
            </a:r>
            <a:r>
              <a:rPr lang="en-US" sz="2600" dirty="0" smtClean="0"/>
              <a:t>(Matthew 18:15)</a:t>
            </a:r>
          </a:p>
          <a:p>
            <a:pPr>
              <a:lnSpc>
                <a:spcPct val="150000"/>
              </a:lnSpc>
            </a:pPr>
            <a:endParaRPr lang="en-US" sz="3000" dirty="0"/>
          </a:p>
        </p:txBody>
      </p:sp>
      <p:sp>
        <p:nvSpPr>
          <p:cNvPr id="5" name="Title 4"/>
          <p:cNvSpPr>
            <a:spLocks noGrp="1"/>
          </p:cNvSpPr>
          <p:nvPr>
            <p:ph type="title"/>
          </p:nvPr>
        </p:nvSpPr>
        <p:spPr/>
        <p:txBody>
          <a:bodyPr>
            <a:normAutofit fontScale="90000"/>
          </a:bodyPr>
          <a:lstStyle/>
          <a:p>
            <a:r>
              <a:rPr lang="en-US" dirty="0" smtClean="0"/>
              <a:t>Delivering Admonishment</a:t>
            </a:r>
            <a:endParaRPr lang="en-US" dirty="0"/>
          </a:p>
        </p:txBody>
      </p:sp>
    </p:spTree>
    <p:extLst>
      <p:ext uri="{BB962C8B-B14F-4D97-AF65-F5344CB8AC3E}">
        <p14:creationId xmlns:p14="http://schemas.microsoft.com/office/powerpoint/2010/main" val="118598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Admonishment?</a:t>
            </a:r>
            <a:endParaRPr lang="en-US" dirty="0"/>
          </a:p>
        </p:txBody>
      </p:sp>
      <p:sp>
        <p:nvSpPr>
          <p:cNvPr id="3" name="Text Placeholder 2"/>
          <p:cNvSpPr>
            <a:spLocks noGrp="1"/>
          </p:cNvSpPr>
          <p:nvPr>
            <p:ph type="body" sz="quarter" idx="11"/>
          </p:nvPr>
        </p:nvSpPr>
        <p:spPr/>
        <p:txBody>
          <a:bodyPr>
            <a:normAutofit fontScale="70000" lnSpcReduction="20000"/>
          </a:bodyPr>
          <a:lstStyle/>
          <a:p>
            <a:endParaRPr lang="en-US"/>
          </a:p>
        </p:txBody>
      </p:sp>
      <p:sp>
        <p:nvSpPr>
          <p:cNvPr id="4" name="Content Placeholder 3"/>
          <p:cNvSpPr>
            <a:spLocks noGrp="1"/>
          </p:cNvSpPr>
          <p:nvPr>
            <p:ph idx="1"/>
          </p:nvPr>
        </p:nvSpPr>
        <p:spPr>
          <a:xfrm>
            <a:off x="838200" y="1965325"/>
            <a:ext cx="11049000" cy="3330575"/>
          </a:xfrm>
        </p:spPr>
        <p:txBody>
          <a:bodyPr>
            <a:noAutofit/>
          </a:bodyPr>
          <a:lstStyle/>
          <a:p>
            <a:pPr>
              <a:lnSpc>
                <a:spcPct val="150000"/>
              </a:lnSpc>
            </a:pPr>
            <a:r>
              <a:rPr lang="en-US" sz="3200" dirty="0">
                <a:latin typeface="Helvetica" charset="0"/>
                <a:ea typeface="Helvetica" charset="0"/>
                <a:cs typeface="Helvetica" charset="0"/>
              </a:rPr>
              <a:t>Three main facets of Admonition </a:t>
            </a:r>
            <a:endParaRPr lang="en-US" sz="3200" dirty="0">
              <a:latin typeface="Helvetica" charset="0"/>
              <a:ea typeface="Helvetica" charset="0"/>
              <a:cs typeface="Helvetica" charset="0"/>
            </a:endParaRPr>
          </a:p>
          <a:p>
            <a:pPr lvl="2">
              <a:lnSpc>
                <a:spcPct val="150000"/>
              </a:lnSpc>
            </a:pPr>
            <a:r>
              <a:rPr lang="en-US" sz="3200" b="1" dirty="0"/>
              <a:t>Exhor</a:t>
            </a:r>
            <a:r>
              <a:rPr lang="en-US" sz="3200" b="1" dirty="0">
                <a:latin typeface="Franklin Gothic Medium" panose="020B0603020102020204" pitchFamily="34" charset="0"/>
              </a:rPr>
              <a:t>t</a:t>
            </a:r>
            <a:r>
              <a:rPr lang="en-US" sz="3200" dirty="0">
                <a:latin typeface="Franklin Gothic Medium" panose="020B0603020102020204" pitchFamily="34" charset="0"/>
              </a:rPr>
              <a:t> </a:t>
            </a:r>
            <a:r>
              <a:rPr lang="en-US" sz="3200" dirty="0" smtClean="0">
                <a:latin typeface="Franklin Gothic Medium" panose="020B0603020102020204" pitchFamily="34" charset="0"/>
              </a:rPr>
              <a:t>  </a:t>
            </a:r>
            <a:r>
              <a:rPr lang="en-US" sz="2900" dirty="0" smtClean="0">
                <a:latin typeface="Helvetica" charset="0"/>
                <a:ea typeface="Helvetica" charset="0"/>
                <a:cs typeface="Helvetica" charset="0"/>
              </a:rPr>
              <a:t>“</a:t>
            </a:r>
            <a:r>
              <a:rPr lang="en-US" sz="2900" dirty="0">
                <a:latin typeface="Helvetica" charset="0"/>
                <a:ea typeface="Helvetica" charset="0"/>
                <a:cs typeface="Helvetica" charset="0"/>
              </a:rPr>
              <a:t>We can do this…” </a:t>
            </a:r>
            <a:r>
              <a:rPr lang="en-US" sz="2800" dirty="0">
                <a:latin typeface="Helvetica" charset="0"/>
                <a:ea typeface="Helvetica" charset="0"/>
                <a:cs typeface="Helvetica" charset="0"/>
              </a:rPr>
              <a:t>Titus </a:t>
            </a:r>
            <a:r>
              <a:rPr lang="en-US" sz="2800" dirty="0" smtClean="0">
                <a:latin typeface="Helvetica" charset="0"/>
                <a:ea typeface="Helvetica" charset="0"/>
                <a:cs typeface="Helvetica" charset="0"/>
              </a:rPr>
              <a:t>1:9</a:t>
            </a:r>
            <a:endParaRPr lang="en-US" sz="2800" dirty="0">
              <a:latin typeface="Helvetica" charset="0"/>
              <a:ea typeface="Helvetica" charset="0"/>
              <a:cs typeface="Helvetica" charset="0"/>
            </a:endParaRPr>
          </a:p>
          <a:p>
            <a:pPr lvl="2">
              <a:lnSpc>
                <a:spcPct val="150000"/>
              </a:lnSpc>
            </a:pPr>
            <a:r>
              <a:rPr lang="en-US" sz="3200" b="1" dirty="0"/>
              <a:t>Warn / Advise</a:t>
            </a:r>
            <a:r>
              <a:rPr lang="en-US" sz="3200" dirty="0"/>
              <a:t> </a:t>
            </a:r>
            <a:r>
              <a:rPr lang="en-US" sz="2900" dirty="0"/>
              <a:t>“This is how you do this…” </a:t>
            </a:r>
            <a:r>
              <a:rPr lang="en-US" sz="2800" dirty="0"/>
              <a:t>I </a:t>
            </a:r>
            <a:r>
              <a:rPr lang="en-US" sz="2800" dirty="0" err="1"/>
              <a:t>Thess</a:t>
            </a:r>
            <a:r>
              <a:rPr lang="en-US" sz="2800" dirty="0"/>
              <a:t> </a:t>
            </a:r>
            <a:r>
              <a:rPr lang="en-US" sz="2800" dirty="0" smtClean="0"/>
              <a:t>5:14</a:t>
            </a:r>
          </a:p>
          <a:p>
            <a:pPr lvl="2">
              <a:lnSpc>
                <a:spcPct val="150000"/>
              </a:lnSpc>
            </a:pPr>
            <a:r>
              <a:rPr lang="en-US" sz="3200" b="1" dirty="0" smtClean="0"/>
              <a:t>Rebuke</a:t>
            </a:r>
            <a:r>
              <a:rPr lang="en-US" sz="3200" dirty="0" smtClean="0"/>
              <a:t> </a:t>
            </a:r>
            <a:r>
              <a:rPr lang="en-US" sz="2900" dirty="0"/>
              <a:t>“You do not want to do this…” </a:t>
            </a:r>
            <a:r>
              <a:rPr lang="en-US" sz="2800" dirty="0"/>
              <a:t>Titus 1:9, Titus 3:10</a:t>
            </a:r>
          </a:p>
          <a:p>
            <a:endParaRPr lang="en-US" sz="2800" dirty="0"/>
          </a:p>
        </p:txBody>
      </p:sp>
    </p:spTree>
    <p:extLst>
      <p:ext uri="{BB962C8B-B14F-4D97-AF65-F5344CB8AC3E}">
        <p14:creationId xmlns:p14="http://schemas.microsoft.com/office/powerpoint/2010/main" val="8188224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p:txBody>
          <a:bodyPr>
            <a:normAutofit fontScale="70000" lnSpcReduction="20000"/>
          </a:bodyPr>
          <a:lstStyle/>
          <a:p>
            <a:endParaRPr lang="en-US"/>
          </a:p>
        </p:txBody>
      </p:sp>
      <p:sp>
        <p:nvSpPr>
          <p:cNvPr id="6" name="Content Placeholder 5"/>
          <p:cNvSpPr>
            <a:spLocks noGrp="1"/>
          </p:cNvSpPr>
          <p:nvPr>
            <p:ph idx="1"/>
          </p:nvPr>
        </p:nvSpPr>
        <p:spPr>
          <a:xfrm>
            <a:off x="838200" y="1423988"/>
            <a:ext cx="10515600" cy="4117975"/>
          </a:xfrm>
        </p:spPr>
        <p:txBody>
          <a:bodyPr>
            <a:normAutofit/>
          </a:bodyPr>
          <a:lstStyle/>
          <a:p>
            <a:pPr>
              <a:lnSpc>
                <a:spcPct val="150000"/>
              </a:lnSpc>
            </a:pPr>
            <a:endParaRPr lang="en-US" sz="3000" dirty="0" smtClean="0"/>
          </a:p>
          <a:p>
            <a:pPr>
              <a:lnSpc>
                <a:spcPct val="150000"/>
              </a:lnSpc>
            </a:pPr>
            <a:r>
              <a:rPr lang="en-US" sz="3000" dirty="0" smtClean="0"/>
              <a:t>Pray about the place, time, and method </a:t>
            </a:r>
            <a:r>
              <a:rPr lang="en-US" sz="2600" dirty="0" smtClean="0"/>
              <a:t>(Proverbs 26:4-5)</a:t>
            </a:r>
          </a:p>
          <a:p>
            <a:pPr>
              <a:lnSpc>
                <a:spcPct val="150000"/>
              </a:lnSpc>
            </a:pPr>
            <a:r>
              <a:rPr lang="en-US" sz="3000" dirty="0" smtClean="0"/>
              <a:t>Approach them privately, and in person </a:t>
            </a:r>
            <a:r>
              <a:rPr lang="en-US" sz="2600" dirty="0" smtClean="0"/>
              <a:t>(Matthew 18:15)</a:t>
            </a:r>
          </a:p>
          <a:p>
            <a:pPr>
              <a:lnSpc>
                <a:spcPct val="150000"/>
              </a:lnSpc>
            </a:pPr>
            <a:r>
              <a:rPr lang="en-US" sz="3000" dirty="0" smtClean="0"/>
              <a:t>Gently</a:t>
            </a:r>
            <a:r>
              <a:rPr lang="en-US" sz="3600" dirty="0" smtClean="0"/>
              <a:t> </a:t>
            </a:r>
            <a:r>
              <a:rPr lang="en-US" sz="2600" dirty="0" smtClean="0"/>
              <a:t>(Galatians 6:1)</a:t>
            </a:r>
            <a:endParaRPr lang="en-US" sz="2600" dirty="0" smtClean="0"/>
          </a:p>
          <a:p>
            <a:pPr>
              <a:lnSpc>
                <a:spcPct val="150000"/>
              </a:lnSpc>
            </a:pPr>
            <a:endParaRPr lang="en-US" sz="3000" dirty="0"/>
          </a:p>
        </p:txBody>
      </p:sp>
      <p:sp>
        <p:nvSpPr>
          <p:cNvPr id="5" name="Title 4"/>
          <p:cNvSpPr>
            <a:spLocks noGrp="1"/>
          </p:cNvSpPr>
          <p:nvPr>
            <p:ph type="title"/>
          </p:nvPr>
        </p:nvSpPr>
        <p:spPr/>
        <p:txBody>
          <a:bodyPr>
            <a:normAutofit fontScale="90000"/>
          </a:bodyPr>
          <a:lstStyle/>
          <a:p>
            <a:r>
              <a:rPr lang="en-US" dirty="0" smtClean="0"/>
              <a:t>Delivering Admonishment</a:t>
            </a:r>
            <a:endParaRPr lang="en-US" dirty="0"/>
          </a:p>
        </p:txBody>
      </p:sp>
    </p:spTree>
    <p:extLst>
      <p:ext uri="{BB962C8B-B14F-4D97-AF65-F5344CB8AC3E}">
        <p14:creationId xmlns:p14="http://schemas.microsoft.com/office/powerpoint/2010/main" val="177000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fontScale="70000" lnSpcReduction="20000"/>
          </a:bodyPr>
          <a:lstStyle/>
          <a:p>
            <a:endParaRPr lang="en-US"/>
          </a:p>
        </p:txBody>
      </p:sp>
      <p:sp>
        <p:nvSpPr>
          <p:cNvPr id="3" name="Content Placeholder 2"/>
          <p:cNvSpPr>
            <a:spLocks noGrp="1"/>
          </p:cNvSpPr>
          <p:nvPr>
            <p:ph idx="1"/>
          </p:nvPr>
        </p:nvSpPr>
        <p:spPr>
          <a:xfrm>
            <a:off x="838200" y="1978025"/>
            <a:ext cx="10515600" cy="3760788"/>
          </a:xfrm>
        </p:spPr>
        <p:txBody>
          <a:bodyPr/>
          <a:lstStyle/>
          <a:p>
            <a:pPr>
              <a:lnSpc>
                <a:spcPct val="150000"/>
              </a:lnSpc>
            </a:pPr>
            <a:r>
              <a:rPr lang="en-US" sz="3000" dirty="0" smtClean="0"/>
              <a:t>Facts before feelings </a:t>
            </a:r>
            <a:r>
              <a:rPr lang="en-US" sz="2600" dirty="0" smtClean="0"/>
              <a:t>(Proverbs 27:6)</a:t>
            </a:r>
            <a:endParaRPr lang="en-US" sz="2600" dirty="0"/>
          </a:p>
          <a:p>
            <a:endParaRPr lang="en-US" dirty="0"/>
          </a:p>
        </p:txBody>
      </p:sp>
      <p:sp>
        <p:nvSpPr>
          <p:cNvPr id="4" name="Title 3"/>
          <p:cNvSpPr>
            <a:spLocks noGrp="1"/>
          </p:cNvSpPr>
          <p:nvPr>
            <p:ph type="title"/>
          </p:nvPr>
        </p:nvSpPr>
        <p:spPr/>
        <p:txBody>
          <a:bodyPr>
            <a:normAutofit fontScale="90000"/>
          </a:bodyPr>
          <a:lstStyle/>
          <a:p>
            <a:r>
              <a:rPr lang="en-US" dirty="0" smtClean="0"/>
              <a:t>Delivering Admonishment</a:t>
            </a:r>
            <a:endParaRPr lang="en-US" dirty="0"/>
          </a:p>
        </p:txBody>
      </p:sp>
    </p:spTree>
    <p:extLst>
      <p:ext uri="{BB962C8B-B14F-4D97-AF65-F5344CB8AC3E}">
        <p14:creationId xmlns:p14="http://schemas.microsoft.com/office/powerpoint/2010/main" val="13815783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fontScale="70000" lnSpcReduction="20000"/>
          </a:bodyPr>
          <a:lstStyle/>
          <a:p>
            <a:endParaRPr lang="en-US"/>
          </a:p>
        </p:txBody>
      </p:sp>
      <p:sp>
        <p:nvSpPr>
          <p:cNvPr id="3" name="Content Placeholder 2"/>
          <p:cNvSpPr>
            <a:spLocks noGrp="1"/>
          </p:cNvSpPr>
          <p:nvPr>
            <p:ph idx="1"/>
          </p:nvPr>
        </p:nvSpPr>
        <p:spPr>
          <a:xfrm>
            <a:off x="838200" y="1978025"/>
            <a:ext cx="10515600" cy="3760788"/>
          </a:xfrm>
        </p:spPr>
        <p:txBody>
          <a:bodyPr/>
          <a:lstStyle/>
          <a:p>
            <a:pPr>
              <a:lnSpc>
                <a:spcPct val="150000"/>
              </a:lnSpc>
            </a:pPr>
            <a:r>
              <a:rPr lang="en-US" sz="3000" dirty="0" smtClean="0"/>
              <a:t>Facts before feelings </a:t>
            </a:r>
            <a:r>
              <a:rPr lang="en-US" sz="2600" dirty="0" smtClean="0"/>
              <a:t>(Proverbs 27:6)</a:t>
            </a:r>
            <a:endParaRPr lang="en-US" sz="2600" dirty="0"/>
          </a:p>
          <a:p>
            <a:pPr>
              <a:lnSpc>
                <a:spcPct val="150000"/>
              </a:lnSpc>
            </a:pPr>
            <a:r>
              <a:rPr lang="en-US" sz="3000" dirty="0"/>
              <a:t>Without shame or condemnation </a:t>
            </a:r>
            <a:r>
              <a:rPr lang="en-US" sz="2600" dirty="0"/>
              <a:t>(Ephesians 4:15)</a:t>
            </a:r>
          </a:p>
          <a:p>
            <a:endParaRPr lang="en-US" dirty="0"/>
          </a:p>
        </p:txBody>
      </p:sp>
      <p:sp>
        <p:nvSpPr>
          <p:cNvPr id="4" name="Title 3"/>
          <p:cNvSpPr>
            <a:spLocks noGrp="1"/>
          </p:cNvSpPr>
          <p:nvPr>
            <p:ph type="title"/>
          </p:nvPr>
        </p:nvSpPr>
        <p:spPr/>
        <p:txBody>
          <a:bodyPr>
            <a:normAutofit fontScale="90000"/>
          </a:bodyPr>
          <a:lstStyle/>
          <a:p>
            <a:r>
              <a:rPr lang="en-US" dirty="0" smtClean="0"/>
              <a:t>Delivering Admonishment</a:t>
            </a:r>
            <a:endParaRPr lang="en-US" dirty="0"/>
          </a:p>
        </p:txBody>
      </p:sp>
    </p:spTree>
    <p:extLst>
      <p:ext uri="{BB962C8B-B14F-4D97-AF65-F5344CB8AC3E}">
        <p14:creationId xmlns:p14="http://schemas.microsoft.com/office/powerpoint/2010/main" val="20651593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fontScale="70000" lnSpcReduction="20000"/>
          </a:bodyPr>
          <a:lstStyle/>
          <a:p>
            <a:endParaRPr lang="en-US"/>
          </a:p>
        </p:txBody>
      </p:sp>
      <p:sp>
        <p:nvSpPr>
          <p:cNvPr id="3" name="Content Placeholder 2"/>
          <p:cNvSpPr>
            <a:spLocks noGrp="1"/>
          </p:cNvSpPr>
          <p:nvPr>
            <p:ph idx="1"/>
          </p:nvPr>
        </p:nvSpPr>
        <p:spPr>
          <a:xfrm>
            <a:off x="838200" y="1978025"/>
            <a:ext cx="10515600" cy="3760788"/>
          </a:xfrm>
        </p:spPr>
        <p:txBody>
          <a:bodyPr/>
          <a:lstStyle/>
          <a:p>
            <a:pPr>
              <a:lnSpc>
                <a:spcPct val="150000"/>
              </a:lnSpc>
            </a:pPr>
            <a:r>
              <a:rPr lang="en-US" sz="3000" dirty="0" smtClean="0"/>
              <a:t>Facts before feelings </a:t>
            </a:r>
            <a:r>
              <a:rPr lang="en-US" sz="2600" dirty="0" smtClean="0"/>
              <a:t>(Proverbs 27:6)</a:t>
            </a:r>
            <a:endParaRPr lang="en-US" sz="2600" dirty="0"/>
          </a:p>
          <a:p>
            <a:pPr>
              <a:lnSpc>
                <a:spcPct val="150000"/>
              </a:lnSpc>
            </a:pPr>
            <a:r>
              <a:rPr lang="en-US" sz="3000" dirty="0"/>
              <a:t>Without shame or condemnation </a:t>
            </a:r>
            <a:r>
              <a:rPr lang="en-US" sz="2600" dirty="0"/>
              <a:t>(Ephesians 4:15)</a:t>
            </a:r>
          </a:p>
          <a:p>
            <a:pPr>
              <a:lnSpc>
                <a:spcPct val="150000"/>
              </a:lnSpc>
            </a:pPr>
            <a:r>
              <a:rPr lang="en-US" sz="3000" dirty="0"/>
              <a:t>Don’t be influenced by their sin </a:t>
            </a:r>
            <a:r>
              <a:rPr lang="en-US" sz="2600" dirty="0"/>
              <a:t>(Galatians 6:1</a:t>
            </a:r>
            <a:r>
              <a:rPr lang="en-US" sz="2600" dirty="0" smtClean="0"/>
              <a:t>)</a:t>
            </a:r>
          </a:p>
          <a:p>
            <a:endParaRPr lang="en-US" dirty="0"/>
          </a:p>
        </p:txBody>
      </p:sp>
      <p:sp>
        <p:nvSpPr>
          <p:cNvPr id="4" name="Title 3"/>
          <p:cNvSpPr>
            <a:spLocks noGrp="1"/>
          </p:cNvSpPr>
          <p:nvPr>
            <p:ph type="title"/>
          </p:nvPr>
        </p:nvSpPr>
        <p:spPr/>
        <p:txBody>
          <a:bodyPr>
            <a:normAutofit fontScale="90000"/>
          </a:bodyPr>
          <a:lstStyle/>
          <a:p>
            <a:r>
              <a:rPr lang="en-US" dirty="0" smtClean="0"/>
              <a:t>Delivering Admonishment</a:t>
            </a:r>
            <a:endParaRPr lang="en-US" dirty="0"/>
          </a:p>
        </p:txBody>
      </p:sp>
    </p:spTree>
    <p:extLst>
      <p:ext uri="{BB962C8B-B14F-4D97-AF65-F5344CB8AC3E}">
        <p14:creationId xmlns:p14="http://schemas.microsoft.com/office/powerpoint/2010/main" val="15459044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fontScale="70000" lnSpcReduction="20000"/>
          </a:bodyPr>
          <a:lstStyle/>
          <a:p>
            <a:endParaRPr lang="en-US"/>
          </a:p>
        </p:txBody>
      </p:sp>
      <p:sp>
        <p:nvSpPr>
          <p:cNvPr id="3" name="Content Placeholder 2"/>
          <p:cNvSpPr>
            <a:spLocks noGrp="1"/>
          </p:cNvSpPr>
          <p:nvPr>
            <p:ph idx="1"/>
          </p:nvPr>
        </p:nvSpPr>
        <p:spPr>
          <a:xfrm>
            <a:off x="838200" y="1978025"/>
            <a:ext cx="10515600" cy="3760788"/>
          </a:xfrm>
        </p:spPr>
        <p:txBody>
          <a:bodyPr/>
          <a:lstStyle/>
          <a:p>
            <a:pPr>
              <a:lnSpc>
                <a:spcPct val="150000"/>
              </a:lnSpc>
            </a:pPr>
            <a:r>
              <a:rPr lang="en-US" sz="3000" dirty="0" smtClean="0"/>
              <a:t>Facts before feelings </a:t>
            </a:r>
            <a:r>
              <a:rPr lang="en-US" sz="2600" dirty="0" smtClean="0"/>
              <a:t>(Proverbs 27:6)</a:t>
            </a:r>
            <a:endParaRPr lang="en-US" sz="2600" dirty="0"/>
          </a:p>
          <a:p>
            <a:pPr>
              <a:lnSpc>
                <a:spcPct val="150000"/>
              </a:lnSpc>
            </a:pPr>
            <a:r>
              <a:rPr lang="en-US" sz="3000" dirty="0"/>
              <a:t>Without shame or condemnation </a:t>
            </a:r>
            <a:r>
              <a:rPr lang="en-US" sz="2600" dirty="0"/>
              <a:t>(Ephesians 4:15)</a:t>
            </a:r>
          </a:p>
          <a:p>
            <a:pPr>
              <a:lnSpc>
                <a:spcPct val="150000"/>
              </a:lnSpc>
            </a:pPr>
            <a:r>
              <a:rPr lang="en-US" sz="3000" dirty="0"/>
              <a:t>Don’t be influenced by their sin </a:t>
            </a:r>
            <a:r>
              <a:rPr lang="en-US" sz="2600" dirty="0"/>
              <a:t>(Galatians 6:1</a:t>
            </a:r>
            <a:r>
              <a:rPr lang="en-US" sz="2600" dirty="0" smtClean="0"/>
              <a:t>)</a:t>
            </a:r>
          </a:p>
          <a:p>
            <a:pPr>
              <a:lnSpc>
                <a:spcPct val="150000"/>
              </a:lnSpc>
            </a:pPr>
            <a:r>
              <a:rPr lang="en-US" sz="3000" dirty="0" smtClean="0"/>
              <a:t>Be patient as they respond </a:t>
            </a:r>
            <a:r>
              <a:rPr lang="en-US" sz="2600" dirty="0" smtClean="0"/>
              <a:t>(Matthew 18)</a:t>
            </a:r>
            <a:endParaRPr lang="en-US" sz="2600" dirty="0"/>
          </a:p>
          <a:p>
            <a:endParaRPr lang="en-US" dirty="0"/>
          </a:p>
        </p:txBody>
      </p:sp>
      <p:sp>
        <p:nvSpPr>
          <p:cNvPr id="4" name="Title 3"/>
          <p:cNvSpPr>
            <a:spLocks noGrp="1"/>
          </p:cNvSpPr>
          <p:nvPr>
            <p:ph type="title"/>
          </p:nvPr>
        </p:nvSpPr>
        <p:spPr/>
        <p:txBody>
          <a:bodyPr>
            <a:normAutofit fontScale="90000"/>
          </a:bodyPr>
          <a:lstStyle/>
          <a:p>
            <a:r>
              <a:rPr lang="en-US" dirty="0" smtClean="0"/>
              <a:t>Delivering Admonishment</a:t>
            </a:r>
            <a:endParaRPr lang="en-US" dirty="0"/>
          </a:p>
        </p:txBody>
      </p:sp>
    </p:spTree>
    <p:extLst>
      <p:ext uri="{BB962C8B-B14F-4D97-AF65-F5344CB8AC3E}">
        <p14:creationId xmlns:p14="http://schemas.microsoft.com/office/powerpoint/2010/main" val="13179009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fontScale="70000" lnSpcReduction="20000"/>
          </a:bodyPr>
          <a:lstStyle/>
          <a:p>
            <a:endParaRPr lang="en-US"/>
          </a:p>
        </p:txBody>
      </p:sp>
      <p:sp>
        <p:nvSpPr>
          <p:cNvPr id="3" name="Content Placeholder 2"/>
          <p:cNvSpPr>
            <a:spLocks noGrp="1"/>
          </p:cNvSpPr>
          <p:nvPr>
            <p:ph idx="1"/>
          </p:nvPr>
        </p:nvSpPr>
        <p:spPr>
          <a:xfrm>
            <a:off x="838200" y="1825624"/>
            <a:ext cx="10515600" cy="4016375"/>
          </a:xfrm>
        </p:spPr>
        <p:txBody>
          <a:bodyPr>
            <a:normAutofit/>
          </a:bodyPr>
          <a:lstStyle/>
          <a:p>
            <a:r>
              <a:rPr lang="en-US" sz="2800" dirty="0"/>
              <a:t>Share with each other your reaction to these steps and Scriptures. What stands out the most? </a:t>
            </a:r>
          </a:p>
          <a:p>
            <a:r>
              <a:rPr lang="en-US" sz="2800" dirty="0"/>
              <a:t>Which of these steps seems the easiest? Which seems the hardest?</a:t>
            </a:r>
          </a:p>
          <a:p>
            <a:r>
              <a:rPr lang="en-US" sz="2800" dirty="0"/>
              <a:t>What’s more difficult for you when having a hard conversation: being gentle or being clear?</a:t>
            </a:r>
          </a:p>
          <a:p>
            <a:r>
              <a:rPr lang="en-US" sz="2800" dirty="0"/>
              <a:t>Have you ever tried communicating a helpful rebuke over text/email? How did that go? Has anyone done that to you? How did that feel?</a:t>
            </a:r>
          </a:p>
          <a:p>
            <a:endParaRPr lang="en-US" dirty="0"/>
          </a:p>
        </p:txBody>
      </p:sp>
      <p:sp>
        <p:nvSpPr>
          <p:cNvPr id="4" name="Title 3"/>
          <p:cNvSpPr>
            <a:spLocks noGrp="1"/>
          </p:cNvSpPr>
          <p:nvPr>
            <p:ph type="title"/>
          </p:nvPr>
        </p:nvSpPr>
        <p:spPr/>
        <p:txBody>
          <a:bodyPr>
            <a:normAutofit fontScale="90000"/>
          </a:bodyPr>
          <a:lstStyle/>
          <a:p>
            <a:r>
              <a:rPr lang="en-US" dirty="0" smtClean="0"/>
              <a:t>Discussion Questions</a:t>
            </a:r>
            <a:endParaRPr lang="en-US" dirty="0"/>
          </a:p>
        </p:txBody>
      </p:sp>
    </p:spTree>
    <p:extLst>
      <p:ext uri="{BB962C8B-B14F-4D97-AF65-F5344CB8AC3E}">
        <p14:creationId xmlns:p14="http://schemas.microsoft.com/office/powerpoint/2010/main" val="544914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5200" smtClean="0"/>
              <a:t>Receiving Admonishment</a:t>
            </a:r>
            <a:endParaRPr lang="en-US" sz="5200" dirty="0"/>
          </a:p>
        </p:txBody>
      </p:sp>
    </p:spTree>
    <p:extLst>
      <p:ext uri="{BB962C8B-B14F-4D97-AF65-F5344CB8AC3E}">
        <p14:creationId xmlns:p14="http://schemas.microsoft.com/office/powerpoint/2010/main" val="7169027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Receiving Admonishment</a:t>
            </a:r>
            <a:endParaRPr lang="en-US" dirty="0"/>
          </a:p>
        </p:txBody>
      </p:sp>
      <p:sp>
        <p:nvSpPr>
          <p:cNvPr id="3" name="Text Placeholder 2"/>
          <p:cNvSpPr>
            <a:spLocks noGrp="1"/>
          </p:cNvSpPr>
          <p:nvPr>
            <p:ph type="body" sz="quarter" idx="11"/>
          </p:nvPr>
        </p:nvSpPr>
        <p:spPr/>
        <p:txBody>
          <a:bodyPr>
            <a:normAutofit fontScale="70000" lnSpcReduction="20000"/>
          </a:bodyPr>
          <a:lstStyle/>
          <a:p>
            <a:endParaRPr lang="en-US"/>
          </a:p>
        </p:txBody>
      </p:sp>
      <p:sp>
        <p:nvSpPr>
          <p:cNvPr id="4" name="Content Placeholder 3"/>
          <p:cNvSpPr>
            <a:spLocks noGrp="1"/>
          </p:cNvSpPr>
          <p:nvPr>
            <p:ph idx="1"/>
          </p:nvPr>
        </p:nvSpPr>
        <p:spPr>
          <a:xfrm>
            <a:off x="838200" y="1965325"/>
            <a:ext cx="10515600" cy="3330575"/>
          </a:xfrm>
        </p:spPr>
        <p:txBody>
          <a:bodyPr>
            <a:noAutofit/>
          </a:bodyPr>
          <a:lstStyle/>
          <a:p>
            <a:r>
              <a:rPr lang="en-US" sz="2800" dirty="0" smtClean="0"/>
              <a:t>Paul Trip Video</a:t>
            </a:r>
            <a:endParaRPr lang="en-US" sz="2800" dirty="0"/>
          </a:p>
        </p:txBody>
      </p:sp>
    </p:spTree>
    <p:extLst>
      <p:ext uri="{BB962C8B-B14F-4D97-AF65-F5344CB8AC3E}">
        <p14:creationId xmlns:p14="http://schemas.microsoft.com/office/powerpoint/2010/main" val="18250727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Receiving Admonishment</a:t>
            </a:r>
            <a:endParaRPr lang="en-US" dirty="0"/>
          </a:p>
        </p:txBody>
      </p:sp>
      <p:sp>
        <p:nvSpPr>
          <p:cNvPr id="3" name="Text Placeholder 2"/>
          <p:cNvSpPr>
            <a:spLocks noGrp="1"/>
          </p:cNvSpPr>
          <p:nvPr>
            <p:ph type="body" sz="quarter" idx="11"/>
          </p:nvPr>
        </p:nvSpPr>
        <p:spPr/>
        <p:txBody>
          <a:bodyPr>
            <a:normAutofit fontScale="70000" lnSpcReduction="20000"/>
          </a:bodyPr>
          <a:lstStyle/>
          <a:p>
            <a:endParaRPr lang="en-US"/>
          </a:p>
        </p:txBody>
      </p:sp>
      <p:sp>
        <p:nvSpPr>
          <p:cNvPr id="4" name="Content Placeholder 3"/>
          <p:cNvSpPr>
            <a:spLocks noGrp="1"/>
          </p:cNvSpPr>
          <p:nvPr>
            <p:ph idx="1"/>
          </p:nvPr>
        </p:nvSpPr>
        <p:spPr>
          <a:xfrm>
            <a:off x="838198" y="1825626"/>
            <a:ext cx="11150601" cy="3593042"/>
          </a:xfrm>
        </p:spPr>
        <p:txBody>
          <a:bodyPr>
            <a:normAutofit fontScale="92500"/>
          </a:bodyPr>
          <a:lstStyle/>
          <a:p>
            <a:endParaRPr lang="en-US" sz="3000" dirty="0" smtClean="0"/>
          </a:p>
          <a:p>
            <a:r>
              <a:rPr lang="en-US" sz="3000" dirty="0" smtClean="0"/>
              <a:t>Do </a:t>
            </a:r>
            <a:r>
              <a:rPr lang="en-US" sz="3000" dirty="0"/>
              <a:t>they know they have the “green light” to admonish you?</a:t>
            </a:r>
          </a:p>
          <a:p>
            <a:endParaRPr lang="en-US" sz="3000" dirty="0"/>
          </a:p>
          <a:p>
            <a:pPr>
              <a:lnSpc>
                <a:spcPct val="110000"/>
              </a:lnSpc>
            </a:pPr>
            <a:r>
              <a:rPr lang="en-US" sz="3000" dirty="0"/>
              <a:t>Do they feel the freedom to raise issues </a:t>
            </a:r>
            <a:r>
              <a:rPr lang="en-US" sz="3000" dirty="0" smtClean="0"/>
              <a:t>that </a:t>
            </a:r>
            <a:r>
              <a:rPr lang="en-US" sz="3000" dirty="0"/>
              <a:t>aren’t black &amp; white? </a:t>
            </a:r>
          </a:p>
          <a:p>
            <a:pPr>
              <a:lnSpc>
                <a:spcPct val="110000"/>
              </a:lnSpc>
            </a:pPr>
            <a:endParaRPr lang="en-US" sz="3000" dirty="0"/>
          </a:p>
          <a:p>
            <a:pPr>
              <a:lnSpc>
                <a:spcPct val="110000"/>
              </a:lnSpc>
            </a:pPr>
            <a:r>
              <a:rPr lang="en-US" sz="3000" dirty="0"/>
              <a:t>Do you consistently build an environment of encouragement?  </a:t>
            </a:r>
          </a:p>
          <a:p>
            <a:pPr>
              <a:lnSpc>
                <a:spcPct val="110000"/>
              </a:lnSpc>
            </a:pPr>
            <a:endParaRPr lang="en-US" dirty="0"/>
          </a:p>
        </p:txBody>
      </p:sp>
    </p:spTree>
    <p:extLst>
      <p:ext uri="{BB962C8B-B14F-4D97-AF65-F5344CB8AC3E}">
        <p14:creationId xmlns:p14="http://schemas.microsoft.com/office/powerpoint/2010/main" val="3321986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Receiving Admonishment</a:t>
            </a:r>
            <a:endParaRPr lang="en-US" dirty="0"/>
          </a:p>
        </p:txBody>
      </p:sp>
      <p:sp>
        <p:nvSpPr>
          <p:cNvPr id="3" name="Text Placeholder 2"/>
          <p:cNvSpPr>
            <a:spLocks noGrp="1"/>
          </p:cNvSpPr>
          <p:nvPr>
            <p:ph type="body" sz="quarter" idx="11"/>
          </p:nvPr>
        </p:nvSpPr>
        <p:spPr/>
        <p:txBody>
          <a:bodyPr>
            <a:normAutofit fontScale="70000" lnSpcReduction="20000"/>
          </a:bodyPr>
          <a:lstStyle/>
          <a:p>
            <a:endParaRPr lang="en-US"/>
          </a:p>
        </p:txBody>
      </p:sp>
      <p:sp>
        <p:nvSpPr>
          <p:cNvPr id="4" name="Content Placeholder 3"/>
          <p:cNvSpPr>
            <a:spLocks noGrp="1"/>
          </p:cNvSpPr>
          <p:nvPr>
            <p:ph idx="1"/>
          </p:nvPr>
        </p:nvSpPr>
        <p:spPr>
          <a:xfrm>
            <a:off x="838200" y="1825625"/>
            <a:ext cx="10515600" cy="4185708"/>
          </a:xfrm>
        </p:spPr>
        <p:txBody>
          <a:bodyPr>
            <a:normAutofit/>
          </a:bodyPr>
          <a:lstStyle/>
          <a:p>
            <a:endParaRPr lang="en-US" sz="3000" dirty="0" smtClean="0"/>
          </a:p>
          <a:p>
            <a:r>
              <a:rPr lang="en-US" sz="3000" dirty="0" smtClean="0"/>
              <a:t>Receptive</a:t>
            </a:r>
            <a:endParaRPr lang="en-US" sz="3000" dirty="0"/>
          </a:p>
          <a:p>
            <a:endParaRPr lang="en-US" sz="3000" dirty="0"/>
          </a:p>
          <a:p>
            <a:endParaRPr lang="en-US" dirty="0"/>
          </a:p>
        </p:txBody>
      </p:sp>
    </p:spTree>
    <p:extLst>
      <p:ext uri="{BB962C8B-B14F-4D97-AF65-F5344CB8AC3E}">
        <p14:creationId xmlns:p14="http://schemas.microsoft.com/office/powerpoint/2010/main" val="10220309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Discussion Question</a:t>
            </a:r>
            <a:endParaRPr lang="en-US" dirty="0"/>
          </a:p>
        </p:txBody>
      </p:sp>
      <p:sp>
        <p:nvSpPr>
          <p:cNvPr id="3" name="Text Placeholder 2"/>
          <p:cNvSpPr>
            <a:spLocks noGrp="1"/>
          </p:cNvSpPr>
          <p:nvPr>
            <p:ph type="body" sz="quarter" idx="11"/>
          </p:nvPr>
        </p:nvSpPr>
        <p:spPr/>
        <p:txBody>
          <a:bodyPr>
            <a:normAutofit fontScale="70000" lnSpcReduction="20000"/>
          </a:bodyPr>
          <a:lstStyle/>
          <a:p>
            <a:endParaRPr lang="en-US"/>
          </a:p>
        </p:txBody>
      </p:sp>
      <p:sp>
        <p:nvSpPr>
          <p:cNvPr id="4" name="Content Placeholder 3"/>
          <p:cNvSpPr>
            <a:spLocks noGrp="1"/>
          </p:cNvSpPr>
          <p:nvPr>
            <p:ph idx="1"/>
          </p:nvPr>
        </p:nvSpPr>
        <p:spPr>
          <a:xfrm>
            <a:off x="838200" y="2110367"/>
            <a:ext cx="10515600" cy="3760788"/>
          </a:xfrm>
        </p:spPr>
        <p:txBody>
          <a:bodyPr/>
          <a:lstStyle/>
          <a:p>
            <a:r>
              <a:rPr lang="en-US" sz="3000" i="1" dirty="0">
                <a:latin typeface="Helvetica" charset="0"/>
                <a:ea typeface="Helvetica" charset="0"/>
                <a:cs typeface="Helvetica" charset="0"/>
              </a:rPr>
              <a:t>What are some situations you can think of in your life or community where someone might need to be admonished? (These could be realistic but hypothetical, or something you’re actually facing)</a:t>
            </a:r>
          </a:p>
          <a:p>
            <a:pPr lvl="1"/>
            <a:r>
              <a:rPr lang="en-US" sz="3000" i="1" dirty="0">
                <a:latin typeface="Helvetica" charset="0"/>
                <a:ea typeface="Helvetica" charset="0"/>
                <a:cs typeface="Helvetica" charset="0"/>
              </a:rPr>
              <a:t>Exhort ?</a:t>
            </a:r>
          </a:p>
          <a:p>
            <a:pPr lvl="1"/>
            <a:r>
              <a:rPr lang="en-US" sz="3000" i="1" dirty="0">
                <a:latin typeface="Helvetica" charset="0"/>
                <a:ea typeface="Helvetica" charset="0"/>
                <a:cs typeface="Helvetica" charset="0"/>
              </a:rPr>
              <a:t>Warn ?</a:t>
            </a:r>
          </a:p>
          <a:p>
            <a:pPr lvl="1"/>
            <a:r>
              <a:rPr lang="en-US" sz="3000" i="1" dirty="0">
                <a:latin typeface="Helvetica" charset="0"/>
                <a:ea typeface="Helvetica" charset="0"/>
                <a:cs typeface="Helvetica" charset="0"/>
              </a:rPr>
              <a:t>Rebuke?</a:t>
            </a:r>
          </a:p>
          <a:p>
            <a:endParaRPr lang="en-US" dirty="0"/>
          </a:p>
        </p:txBody>
      </p:sp>
    </p:spTree>
    <p:extLst>
      <p:ext uri="{BB962C8B-B14F-4D97-AF65-F5344CB8AC3E}">
        <p14:creationId xmlns:p14="http://schemas.microsoft.com/office/powerpoint/2010/main" val="15942211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Receiving Admonishment</a:t>
            </a:r>
            <a:endParaRPr lang="en-US" dirty="0"/>
          </a:p>
        </p:txBody>
      </p:sp>
      <p:sp>
        <p:nvSpPr>
          <p:cNvPr id="3" name="Text Placeholder 2"/>
          <p:cNvSpPr>
            <a:spLocks noGrp="1"/>
          </p:cNvSpPr>
          <p:nvPr>
            <p:ph type="body" sz="quarter" idx="11"/>
          </p:nvPr>
        </p:nvSpPr>
        <p:spPr/>
        <p:txBody>
          <a:bodyPr>
            <a:normAutofit fontScale="70000" lnSpcReduction="20000"/>
          </a:bodyPr>
          <a:lstStyle/>
          <a:p>
            <a:endParaRPr lang="en-US"/>
          </a:p>
        </p:txBody>
      </p:sp>
      <p:sp>
        <p:nvSpPr>
          <p:cNvPr id="4" name="Content Placeholder 3"/>
          <p:cNvSpPr>
            <a:spLocks noGrp="1"/>
          </p:cNvSpPr>
          <p:nvPr>
            <p:ph idx="1"/>
          </p:nvPr>
        </p:nvSpPr>
        <p:spPr>
          <a:xfrm>
            <a:off x="838200" y="1825625"/>
            <a:ext cx="10515600" cy="4185708"/>
          </a:xfrm>
        </p:spPr>
        <p:txBody>
          <a:bodyPr>
            <a:normAutofit/>
          </a:bodyPr>
          <a:lstStyle/>
          <a:p>
            <a:endParaRPr lang="en-US" sz="3000" dirty="0" smtClean="0"/>
          </a:p>
          <a:p>
            <a:r>
              <a:rPr lang="en-US" sz="3000" dirty="0" smtClean="0"/>
              <a:t>Receptive</a:t>
            </a:r>
            <a:endParaRPr lang="en-US" sz="3000" dirty="0"/>
          </a:p>
          <a:p>
            <a:endParaRPr lang="en-US" sz="3000" dirty="0"/>
          </a:p>
          <a:p>
            <a:r>
              <a:rPr lang="en-US" sz="3000" dirty="0"/>
              <a:t>Proactive-Looking for feedback</a:t>
            </a:r>
          </a:p>
          <a:p>
            <a:endParaRPr lang="en-US" sz="3000" dirty="0"/>
          </a:p>
          <a:p>
            <a:endParaRPr lang="en-US" dirty="0"/>
          </a:p>
        </p:txBody>
      </p:sp>
    </p:spTree>
    <p:extLst>
      <p:ext uri="{BB962C8B-B14F-4D97-AF65-F5344CB8AC3E}">
        <p14:creationId xmlns:p14="http://schemas.microsoft.com/office/powerpoint/2010/main" val="21114887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Receiving Admonishment</a:t>
            </a:r>
            <a:endParaRPr lang="en-US" dirty="0"/>
          </a:p>
        </p:txBody>
      </p:sp>
      <p:sp>
        <p:nvSpPr>
          <p:cNvPr id="3" name="Text Placeholder 2"/>
          <p:cNvSpPr>
            <a:spLocks noGrp="1"/>
          </p:cNvSpPr>
          <p:nvPr>
            <p:ph type="body" sz="quarter" idx="11"/>
          </p:nvPr>
        </p:nvSpPr>
        <p:spPr/>
        <p:txBody>
          <a:bodyPr>
            <a:normAutofit fontScale="70000" lnSpcReduction="20000"/>
          </a:bodyPr>
          <a:lstStyle/>
          <a:p>
            <a:endParaRPr lang="en-US"/>
          </a:p>
        </p:txBody>
      </p:sp>
      <p:sp>
        <p:nvSpPr>
          <p:cNvPr id="4" name="Content Placeholder 3"/>
          <p:cNvSpPr>
            <a:spLocks noGrp="1"/>
          </p:cNvSpPr>
          <p:nvPr>
            <p:ph idx="1"/>
          </p:nvPr>
        </p:nvSpPr>
        <p:spPr>
          <a:xfrm>
            <a:off x="838200" y="1825625"/>
            <a:ext cx="10515600" cy="4185708"/>
          </a:xfrm>
        </p:spPr>
        <p:txBody>
          <a:bodyPr>
            <a:normAutofit/>
          </a:bodyPr>
          <a:lstStyle/>
          <a:p>
            <a:endParaRPr lang="en-US" sz="3000" dirty="0" smtClean="0"/>
          </a:p>
          <a:p>
            <a:r>
              <a:rPr lang="en-US" sz="3000" dirty="0" smtClean="0"/>
              <a:t>Receptive</a:t>
            </a:r>
            <a:endParaRPr lang="en-US" sz="3000" dirty="0"/>
          </a:p>
          <a:p>
            <a:endParaRPr lang="en-US" sz="3000" dirty="0"/>
          </a:p>
          <a:p>
            <a:r>
              <a:rPr lang="en-US" sz="3000" dirty="0"/>
              <a:t>Proactive-Looking for feedback</a:t>
            </a:r>
          </a:p>
          <a:p>
            <a:endParaRPr lang="en-US" sz="3000" dirty="0"/>
          </a:p>
          <a:p>
            <a:r>
              <a:rPr lang="en-US" sz="3000" dirty="0" err="1"/>
              <a:t>Unoffendable</a:t>
            </a:r>
            <a:r>
              <a:rPr lang="en-US" sz="3000" dirty="0"/>
              <a:t>- Assume the best</a:t>
            </a:r>
          </a:p>
          <a:p>
            <a:endParaRPr lang="en-US" sz="3000" dirty="0"/>
          </a:p>
        </p:txBody>
      </p:sp>
    </p:spTree>
    <p:extLst>
      <p:ext uri="{BB962C8B-B14F-4D97-AF65-F5344CB8AC3E}">
        <p14:creationId xmlns:p14="http://schemas.microsoft.com/office/powerpoint/2010/main" val="7199581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Receiving Admonishment</a:t>
            </a:r>
            <a:endParaRPr lang="en-US" dirty="0"/>
          </a:p>
        </p:txBody>
      </p:sp>
      <p:sp>
        <p:nvSpPr>
          <p:cNvPr id="3" name="Text Placeholder 2"/>
          <p:cNvSpPr>
            <a:spLocks noGrp="1"/>
          </p:cNvSpPr>
          <p:nvPr>
            <p:ph type="body" sz="quarter" idx="11"/>
          </p:nvPr>
        </p:nvSpPr>
        <p:spPr/>
        <p:txBody>
          <a:bodyPr>
            <a:normAutofit fontScale="70000" lnSpcReduction="20000"/>
          </a:bodyPr>
          <a:lstStyle/>
          <a:p>
            <a:endParaRPr lang="en-US"/>
          </a:p>
        </p:txBody>
      </p:sp>
      <p:sp>
        <p:nvSpPr>
          <p:cNvPr id="4" name="Content Placeholder 3"/>
          <p:cNvSpPr>
            <a:spLocks noGrp="1"/>
          </p:cNvSpPr>
          <p:nvPr>
            <p:ph idx="1"/>
          </p:nvPr>
        </p:nvSpPr>
        <p:spPr>
          <a:xfrm>
            <a:off x="838200" y="1825625"/>
            <a:ext cx="10515600" cy="4185708"/>
          </a:xfrm>
        </p:spPr>
        <p:txBody>
          <a:bodyPr>
            <a:normAutofit lnSpcReduction="10000"/>
          </a:bodyPr>
          <a:lstStyle/>
          <a:p>
            <a:endParaRPr lang="en-US" sz="3000" dirty="0" smtClean="0"/>
          </a:p>
          <a:p>
            <a:r>
              <a:rPr lang="en-US" sz="3000" dirty="0" smtClean="0"/>
              <a:t>Receptive</a:t>
            </a:r>
            <a:endParaRPr lang="en-US" sz="3000" dirty="0"/>
          </a:p>
          <a:p>
            <a:endParaRPr lang="en-US" sz="3000" dirty="0"/>
          </a:p>
          <a:p>
            <a:r>
              <a:rPr lang="en-US" sz="3000" dirty="0"/>
              <a:t>Proactive-Looking for feedback</a:t>
            </a:r>
          </a:p>
          <a:p>
            <a:endParaRPr lang="en-US" sz="3000" dirty="0"/>
          </a:p>
          <a:p>
            <a:r>
              <a:rPr lang="en-US" sz="3000" dirty="0" err="1"/>
              <a:t>Unoffendable</a:t>
            </a:r>
            <a:r>
              <a:rPr lang="en-US" sz="3000" dirty="0"/>
              <a:t>- Assume the best</a:t>
            </a:r>
          </a:p>
          <a:p>
            <a:endParaRPr lang="en-US" sz="3000" dirty="0"/>
          </a:p>
          <a:p>
            <a:r>
              <a:rPr lang="en-US" sz="3000" dirty="0"/>
              <a:t>Grounded in Humility</a:t>
            </a:r>
          </a:p>
          <a:p>
            <a:endParaRPr lang="en-US" dirty="0"/>
          </a:p>
        </p:txBody>
      </p:sp>
    </p:spTree>
    <p:extLst>
      <p:ext uri="{BB962C8B-B14F-4D97-AF65-F5344CB8AC3E}">
        <p14:creationId xmlns:p14="http://schemas.microsoft.com/office/powerpoint/2010/main" val="14130875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Discussion Questions </a:t>
            </a:r>
            <a:endParaRPr lang="en-US" dirty="0"/>
          </a:p>
        </p:txBody>
      </p:sp>
      <p:sp>
        <p:nvSpPr>
          <p:cNvPr id="3" name="Text Placeholder 2"/>
          <p:cNvSpPr>
            <a:spLocks noGrp="1"/>
          </p:cNvSpPr>
          <p:nvPr>
            <p:ph type="body" sz="quarter" idx="11"/>
          </p:nvPr>
        </p:nvSpPr>
        <p:spPr/>
        <p:txBody>
          <a:bodyPr>
            <a:normAutofit fontScale="70000" lnSpcReduction="20000"/>
          </a:bodyPr>
          <a:lstStyle/>
          <a:p>
            <a:endParaRPr lang="en-US"/>
          </a:p>
        </p:txBody>
      </p:sp>
      <p:sp>
        <p:nvSpPr>
          <p:cNvPr id="4" name="Content Placeholder 3"/>
          <p:cNvSpPr>
            <a:spLocks noGrp="1"/>
          </p:cNvSpPr>
          <p:nvPr>
            <p:ph idx="1"/>
          </p:nvPr>
        </p:nvSpPr>
        <p:spPr/>
        <p:txBody>
          <a:bodyPr>
            <a:normAutofit lnSpcReduction="10000"/>
          </a:bodyPr>
          <a:lstStyle/>
          <a:p>
            <a:r>
              <a:rPr lang="en-US" sz="2800" dirty="0"/>
              <a:t>Do you view your walk with God as a community project?</a:t>
            </a:r>
          </a:p>
          <a:p>
            <a:r>
              <a:rPr lang="en-US" sz="2800" dirty="0"/>
              <a:t>How much do you see self-sufficiency and autonomy in your life?</a:t>
            </a:r>
          </a:p>
          <a:p>
            <a:r>
              <a:rPr lang="en-US" sz="2800" dirty="0"/>
              <a:t>What’s your typical response when someone tells you something that is true, but hard to hear?</a:t>
            </a:r>
          </a:p>
          <a:p>
            <a:r>
              <a:rPr lang="en-US" sz="2800" dirty="0" smtClean="0"/>
              <a:t>How </a:t>
            </a:r>
            <a:r>
              <a:rPr lang="en-US" sz="2800" dirty="0"/>
              <a:t>are we doing at inviting feedback into our lives? How are we doing at receiving constructive feedback?</a:t>
            </a:r>
          </a:p>
          <a:p>
            <a:r>
              <a:rPr lang="en-US" sz="2800" dirty="0"/>
              <a:t>What can we do to help each other admonish one another in love?</a:t>
            </a:r>
          </a:p>
          <a:p>
            <a:endParaRPr lang="en-US" dirty="0"/>
          </a:p>
        </p:txBody>
      </p:sp>
    </p:spTree>
    <p:extLst>
      <p:ext uri="{BB962C8B-B14F-4D97-AF65-F5344CB8AC3E}">
        <p14:creationId xmlns:p14="http://schemas.microsoft.com/office/powerpoint/2010/main" val="12924472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sz="3000" dirty="0" smtClean="0"/>
          </a:p>
          <a:p>
            <a:pPr>
              <a:lnSpc>
                <a:spcPct val="150000"/>
              </a:lnSpc>
            </a:pPr>
            <a:r>
              <a:rPr lang="en-US" sz="3000" dirty="0" smtClean="0"/>
              <a:t>Preparing for Admonishment</a:t>
            </a:r>
          </a:p>
          <a:p>
            <a:pPr>
              <a:lnSpc>
                <a:spcPct val="150000"/>
              </a:lnSpc>
            </a:pPr>
            <a:r>
              <a:rPr lang="en-US" sz="3000" dirty="0" smtClean="0"/>
              <a:t>Delivering Admonishment</a:t>
            </a:r>
          </a:p>
          <a:p>
            <a:pPr>
              <a:lnSpc>
                <a:spcPct val="150000"/>
              </a:lnSpc>
            </a:pPr>
            <a:r>
              <a:rPr lang="en-US" sz="3000" dirty="0" smtClean="0"/>
              <a:t>Receiving Admonishment</a:t>
            </a:r>
            <a:endParaRPr lang="en-US" sz="3000" dirty="0"/>
          </a:p>
        </p:txBody>
      </p:sp>
      <p:sp>
        <p:nvSpPr>
          <p:cNvPr id="3" name="Text Placeholder 2"/>
          <p:cNvSpPr>
            <a:spLocks noGrp="1"/>
          </p:cNvSpPr>
          <p:nvPr>
            <p:ph type="body" sz="quarter" idx="11"/>
          </p:nvPr>
        </p:nvSpPr>
        <p:spPr/>
        <p:txBody>
          <a:bodyPr>
            <a:normAutofit fontScale="70000" lnSpcReduction="20000"/>
          </a:bodyPr>
          <a:lstStyle/>
          <a:p>
            <a:endParaRPr lang="en-US"/>
          </a:p>
        </p:txBody>
      </p:sp>
      <p:sp>
        <p:nvSpPr>
          <p:cNvPr id="4" name="Title 3"/>
          <p:cNvSpPr>
            <a:spLocks noGrp="1"/>
          </p:cNvSpPr>
          <p:nvPr>
            <p:ph type="title"/>
          </p:nvPr>
        </p:nvSpPr>
        <p:spPr/>
        <p:txBody>
          <a:bodyPr>
            <a:normAutofit fontScale="90000"/>
          </a:bodyPr>
          <a:lstStyle/>
          <a:p>
            <a:r>
              <a:rPr lang="en-US" dirty="0" smtClean="0"/>
              <a:t>Review</a:t>
            </a:r>
            <a:endParaRPr lang="en-US" dirty="0"/>
          </a:p>
        </p:txBody>
      </p:sp>
    </p:spTree>
    <p:extLst>
      <p:ext uri="{BB962C8B-B14F-4D97-AF65-F5344CB8AC3E}">
        <p14:creationId xmlns:p14="http://schemas.microsoft.com/office/powerpoint/2010/main" val="611524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sz="3000" dirty="0" smtClean="0"/>
          </a:p>
          <a:p>
            <a:r>
              <a:rPr lang="en-US" sz="3000" dirty="0" smtClean="0"/>
              <a:t>The </a:t>
            </a:r>
            <a:r>
              <a:rPr lang="en-US" sz="3000" dirty="0"/>
              <a:t>body of Christ </a:t>
            </a:r>
          </a:p>
          <a:p>
            <a:pPr lvl="1"/>
            <a:r>
              <a:rPr lang="en-US" sz="3000" dirty="0"/>
              <a:t>1 Corinthians 12:25</a:t>
            </a:r>
          </a:p>
          <a:p>
            <a:endParaRPr lang="en-US" sz="3000" dirty="0"/>
          </a:p>
          <a:p>
            <a:r>
              <a:rPr lang="en-US" sz="3000" dirty="0"/>
              <a:t>This is a command.</a:t>
            </a:r>
          </a:p>
          <a:p>
            <a:pPr lvl="1"/>
            <a:r>
              <a:rPr lang="en-US" sz="3000" dirty="0"/>
              <a:t>2 Timothy 4:2</a:t>
            </a:r>
          </a:p>
          <a:p>
            <a:endParaRPr lang="en-US" sz="2800" i="1" dirty="0">
              <a:latin typeface="Helvetica" charset="0"/>
              <a:ea typeface="Helvetica" charset="0"/>
              <a:cs typeface="Helvetica" charset="0"/>
            </a:endParaRPr>
          </a:p>
        </p:txBody>
      </p:sp>
      <p:sp>
        <p:nvSpPr>
          <p:cNvPr id="3" name="Text Placeholder 2"/>
          <p:cNvSpPr>
            <a:spLocks noGrp="1"/>
          </p:cNvSpPr>
          <p:nvPr>
            <p:ph type="body" sz="quarter" idx="11"/>
          </p:nvPr>
        </p:nvSpPr>
        <p:spPr/>
        <p:txBody>
          <a:bodyPr>
            <a:normAutofit fontScale="70000" lnSpcReduction="20000"/>
          </a:bodyPr>
          <a:lstStyle/>
          <a:p>
            <a:endParaRPr lang="en-US"/>
          </a:p>
        </p:txBody>
      </p:sp>
      <p:sp>
        <p:nvSpPr>
          <p:cNvPr id="4" name="Title 3"/>
          <p:cNvSpPr>
            <a:spLocks noGrp="1"/>
          </p:cNvSpPr>
          <p:nvPr>
            <p:ph type="title"/>
          </p:nvPr>
        </p:nvSpPr>
        <p:spPr/>
        <p:txBody>
          <a:bodyPr>
            <a:normAutofit fontScale="90000"/>
          </a:bodyPr>
          <a:lstStyle/>
          <a:p>
            <a:r>
              <a:rPr lang="en-US" dirty="0" smtClean="0"/>
              <a:t>Who Should Admonish?</a:t>
            </a:r>
            <a:endParaRPr lang="en-US" dirty="0"/>
          </a:p>
        </p:txBody>
      </p:sp>
    </p:spTree>
    <p:extLst>
      <p:ext uri="{BB962C8B-B14F-4D97-AF65-F5344CB8AC3E}">
        <p14:creationId xmlns:p14="http://schemas.microsoft.com/office/powerpoint/2010/main" val="8733542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961092"/>
            <a:ext cx="10515600" cy="3760788"/>
          </a:xfrm>
        </p:spPr>
        <p:txBody>
          <a:bodyPr>
            <a:normAutofit/>
          </a:bodyPr>
          <a:lstStyle/>
          <a:p>
            <a:pPr>
              <a:lnSpc>
                <a:spcPct val="150000"/>
              </a:lnSpc>
            </a:pPr>
            <a:r>
              <a:rPr lang="en-US" sz="3000" dirty="0"/>
              <a:t>Individualism/Pride </a:t>
            </a:r>
          </a:p>
        </p:txBody>
      </p:sp>
      <p:sp>
        <p:nvSpPr>
          <p:cNvPr id="3" name="Text Placeholder 2"/>
          <p:cNvSpPr>
            <a:spLocks noGrp="1"/>
          </p:cNvSpPr>
          <p:nvPr>
            <p:ph type="body" sz="quarter" idx="11"/>
          </p:nvPr>
        </p:nvSpPr>
        <p:spPr/>
        <p:txBody>
          <a:bodyPr>
            <a:normAutofit fontScale="70000" lnSpcReduction="20000"/>
          </a:bodyPr>
          <a:lstStyle/>
          <a:p>
            <a:endParaRPr lang="en-US"/>
          </a:p>
        </p:txBody>
      </p:sp>
      <p:sp>
        <p:nvSpPr>
          <p:cNvPr id="4" name="Title 3"/>
          <p:cNvSpPr>
            <a:spLocks noGrp="1"/>
          </p:cNvSpPr>
          <p:nvPr>
            <p:ph type="title"/>
          </p:nvPr>
        </p:nvSpPr>
        <p:spPr/>
        <p:txBody>
          <a:bodyPr>
            <a:normAutofit fontScale="90000"/>
          </a:bodyPr>
          <a:lstStyle/>
          <a:p>
            <a:r>
              <a:rPr lang="en-US" dirty="0" smtClean="0"/>
              <a:t>Our Culture Resists This</a:t>
            </a:r>
            <a:endParaRPr lang="en-US" dirty="0"/>
          </a:p>
        </p:txBody>
      </p:sp>
    </p:spTree>
    <p:extLst>
      <p:ext uri="{BB962C8B-B14F-4D97-AF65-F5344CB8AC3E}">
        <p14:creationId xmlns:p14="http://schemas.microsoft.com/office/powerpoint/2010/main" val="10262416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961092"/>
            <a:ext cx="10515600" cy="3760788"/>
          </a:xfrm>
        </p:spPr>
        <p:txBody>
          <a:bodyPr>
            <a:normAutofit/>
          </a:bodyPr>
          <a:lstStyle/>
          <a:p>
            <a:pPr>
              <a:lnSpc>
                <a:spcPct val="150000"/>
              </a:lnSpc>
            </a:pPr>
            <a:r>
              <a:rPr lang="en-US" sz="3000" dirty="0"/>
              <a:t>Individualism/Pride </a:t>
            </a:r>
          </a:p>
          <a:p>
            <a:pPr>
              <a:lnSpc>
                <a:spcPct val="150000"/>
              </a:lnSpc>
            </a:pPr>
            <a:r>
              <a:rPr lang="en-US" sz="3000" dirty="0" smtClean="0"/>
              <a:t>Apathy</a:t>
            </a:r>
            <a:endParaRPr lang="en-US" sz="3000" dirty="0"/>
          </a:p>
        </p:txBody>
      </p:sp>
      <p:sp>
        <p:nvSpPr>
          <p:cNvPr id="3" name="Text Placeholder 2"/>
          <p:cNvSpPr>
            <a:spLocks noGrp="1"/>
          </p:cNvSpPr>
          <p:nvPr>
            <p:ph type="body" sz="quarter" idx="11"/>
          </p:nvPr>
        </p:nvSpPr>
        <p:spPr/>
        <p:txBody>
          <a:bodyPr>
            <a:normAutofit fontScale="70000" lnSpcReduction="20000"/>
          </a:bodyPr>
          <a:lstStyle/>
          <a:p>
            <a:endParaRPr lang="en-US"/>
          </a:p>
        </p:txBody>
      </p:sp>
      <p:sp>
        <p:nvSpPr>
          <p:cNvPr id="4" name="Title 3"/>
          <p:cNvSpPr>
            <a:spLocks noGrp="1"/>
          </p:cNvSpPr>
          <p:nvPr>
            <p:ph type="title"/>
          </p:nvPr>
        </p:nvSpPr>
        <p:spPr/>
        <p:txBody>
          <a:bodyPr>
            <a:normAutofit fontScale="90000"/>
          </a:bodyPr>
          <a:lstStyle/>
          <a:p>
            <a:r>
              <a:rPr lang="en-US" dirty="0" smtClean="0"/>
              <a:t>Our Culture Resists This</a:t>
            </a:r>
            <a:endParaRPr lang="en-US" dirty="0"/>
          </a:p>
        </p:txBody>
      </p:sp>
    </p:spTree>
    <p:extLst>
      <p:ext uri="{BB962C8B-B14F-4D97-AF65-F5344CB8AC3E}">
        <p14:creationId xmlns:p14="http://schemas.microsoft.com/office/powerpoint/2010/main" val="13130136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961092"/>
            <a:ext cx="10515600" cy="3760788"/>
          </a:xfrm>
        </p:spPr>
        <p:txBody>
          <a:bodyPr>
            <a:normAutofit/>
          </a:bodyPr>
          <a:lstStyle/>
          <a:p>
            <a:pPr>
              <a:lnSpc>
                <a:spcPct val="150000"/>
              </a:lnSpc>
            </a:pPr>
            <a:r>
              <a:rPr lang="en-US" sz="3000" dirty="0"/>
              <a:t>Individualism/Pride </a:t>
            </a:r>
          </a:p>
          <a:p>
            <a:pPr>
              <a:lnSpc>
                <a:spcPct val="150000"/>
              </a:lnSpc>
            </a:pPr>
            <a:r>
              <a:rPr lang="en-US" sz="3000" dirty="0"/>
              <a:t>Apathy</a:t>
            </a:r>
          </a:p>
          <a:p>
            <a:pPr>
              <a:lnSpc>
                <a:spcPct val="150000"/>
              </a:lnSpc>
            </a:pPr>
            <a:r>
              <a:rPr lang="en-US" sz="3000" dirty="0" smtClean="0"/>
              <a:t>Non-</a:t>
            </a:r>
            <a:r>
              <a:rPr lang="en-US" sz="3000" dirty="0" err="1" smtClean="0"/>
              <a:t>Judgmentalism</a:t>
            </a:r>
            <a:endParaRPr lang="en-US" sz="3000" dirty="0"/>
          </a:p>
        </p:txBody>
      </p:sp>
      <p:sp>
        <p:nvSpPr>
          <p:cNvPr id="3" name="Text Placeholder 2"/>
          <p:cNvSpPr>
            <a:spLocks noGrp="1"/>
          </p:cNvSpPr>
          <p:nvPr>
            <p:ph type="body" sz="quarter" idx="11"/>
          </p:nvPr>
        </p:nvSpPr>
        <p:spPr/>
        <p:txBody>
          <a:bodyPr>
            <a:normAutofit fontScale="70000" lnSpcReduction="20000"/>
          </a:bodyPr>
          <a:lstStyle/>
          <a:p>
            <a:endParaRPr lang="en-US"/>
          </a:p>
        </p:txBody>
      </p:sp>
      <p:sp>
        <p:nvSpPr>
          <p:cNvPr id="4" name="Title 3"/>
          <p:cNvSpPr>
            <a:spLocks noGrp="1"/>
          </p:cNvSpPr>
          <p:nvPr>
            <p:ph type="title"/>
          </p:nvPr>
        </p:nvSpPr>
        <p:spPr/>
        <p:txBody>
          <a:bodyPr>
            <a:normAutofit fontScale="90000"/>
          </a:bodyPr>
          <a:lstStyle/>
          <a:p>
            <a:r>
              <a:rPr lang="en-US" dirty="0" smtClean="0"/>
              <a:t>Our Culture Resists This</a:t>
            </a:r>
            <a:endParaRPr lang="en-US" dirty="0"/>
          </a:p>
        </p:txBody>
      </p:sp>
    </p:spTree>
    <p:extLst>
      <p:ext uri="{BB962C8B-B14F-4D97-AF65-F5344CB8AC3E}">
        <p14:creationId xmlns:p14="http://schemas.microsoft.com/office/powerpoint/2010/main" val="5808580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961092"/>
            <a:ext cx="10515600" cy="3760788"/>
          </a:xfrm>
        </p:spPr>
        <p:txBody>
          <a:bodyPr>
            <a:normAutofit/>
          </a:bodyPr>
          <a:lstStyle/>
          <a:p>
            <a:pPr>
              <a:lnSpc>
                <a:spcPct val="150000"/>
              </a:lnSpc>
            </a:pPr>
            <a:r>
              <a:rPr lang="en-US" sz="3000" dirty="0"/>
              <a:t>Individualism/Pride </a:t>
            </a:r>
          </a:p>
          <a:p>
            <a:pPr>
              <a:lnSpc>
                <a:spcPct val="150000"/>
              </a:lnSpc>
            </a:pPr>
            <a:r>
              <a:rPr lang="en-US" sz="3000" dirty="0"/>
              <a:t>Apathy</a:t>
            </a:r>
          </a:p>
          <a:p>
            <a:pPr>
              <a:lnSpc>
                <a:spcPct val="150000"/>
              </a:lnSpc>
            </a:pPr>
            <a:r>
              <a:rPr lang="en-US" sz="3000" dirty="0"/>
              <a:t>Non-</a:t>
            </a:r>
            <a:r>
              <a:rPr lang="en-US" sz="3000" dirty="0" err="1"/>
              <a:t>Judgmentalism</a:t>
            </a:r>
            <a:endParaRPr lang="en-US" sz="3000" dirty="0"/>
          </a:p>
          <a:p>
            <a:pPr>
              <a:lnSpc>
                <a:spcPct val="150000"/>
              </a:lnSpc>
            </a:pPr>
            <a:r>
              <a:rPr lang="en-US" sz="3000" dirty="0"/>
              <a:t>Fear</a:t>
            </a:r>
            <a:endParaRPr lang="en-US" sz="3000" dirty="0"/>
          </a:p>
        </p:txBody>
      </p:sp>
      <p:sp>
        <p:nvSpPr>
          <p:cNvPr id="3" name="Text Placeholder 2"/>
          <p:cNvSpPr>
            <a:spLocks noGrp="1"/>
          </p:cNvSpPr>
          <p:nvPr>
            <p:ph type="body" sz="quarter" idx="11"/>
          </p:nvPr>
        </p:nvSpPr>
        <p:spPr/>
        <p:txBody>
          <a:bodyPr>
            <a:normAutofit fontScale="70000" lnSpcReduction="20000"/>
          </a:bodyPr>
          <a:lstStyle/>
          <a:p>
            <a:endParaRPr lang="en-US"/>
          </a:p>
        </p:txBody>
      </p:sp>
      <p:sp>
        <p:nvSpPr>
          <p:cNvPr id="4" name="Title 3"/>
          <p:cNvSpPr>
            <a:spLocks noGrp="1"/>
          </p:cNvSpPr>
          <p:nvPr>
            <p:ph type="title"/>
          </p:nvPr>
        </p:nvSpPr>
        <p:spPr/>
        <p:txBody>
          <a:bodyPr>
            <a:normAutofit fontScale="90000"/>
          </a:bodyPr>
          <a:lstStyle/>
          <a:p>
            <a:r>
              <a:rPr lang="en-US" dirty="0" smtClean="0"/>
              <a:t>Our Culture Resists This</a:t>
            </a:r>
            <a:endParaRPr lang="en-US" dirty="0"/>
          </a:p>
        </p:txBody>
      </p:sp>
    </p:spTree>
    <p:extLst>
      <p:ext uri="{BB962C8B-B14F-4D97-AF65-F5344CB8AC3E}">
        <p14:creationId xmlns:p14="http://schemas.microsoft.com/office/powerpoint/2010/main" val="2589620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sz="2800" dirty="0" smtClean="0"/>
          </a:p>
          <a:p>
            <a:r>
              <a:rPr lang="en-US" sz="2800" dirty="0" smtClean="0"/>
              <a:t>“The greatest kindness one can render to any man consists in leading him from error to truth.” St. Thomas Aquinas</a:t>
            </a:r>
          </a:p>
          <a:p>
            <a:endParaRPr lang="en-US" sz="2800" dirty="0"/>
          </a:p>
          <a:p>
            <a:r>
              <a:rPr lang="en-US" sz="2800" dirty="0" smtClean="0"/>
              <a:t>James 5:20 “ Whoever turns a sinner from the error of their way will save them from death and cover over a multitude of sins.” </a:t>
            </a:r>
            <a:endParaRPr lang="en-US" sz="2800" dirty="0"/>
          </a:p>
        </p:txBody>
      </p:sp>
      <p:sp>
        <p:nvSpPr>
          <p:cNvPr id="3" name="Text Placeholder 2"/>
          <p:cNvSpPr>
            <a:spLocks noGrp="1"/>
          </p:cNvSpPr>
          <p:nvPr>
            <p:ph type="body" sz="quarter" idx="11"/>
          </p:nvPr>
        </p:nvSpPr>
        <p:spPr/>
        <p:txBody>
          <a:bodyPr>
            <a:normAutofit fontScale="70000" lnSpcReduction="20000"/>
          </a:bodyPr>
          <a:lstStyle/>
          <a:p>
            <a:endParaRPr lang="en-US"/>
          </a:p>
        </p:txBody>
      </p:sp>
      <p:sp>
        <p:nvSpPr>
          <p:cNvPr id="4" name="Title 3"/>
          <p:cNvSpPr>
            <a:spLocks noGrp="1"/>
          </p:cNvSpPr>
          <p:nvPr>
            <p:ph type="title"/>
          </p:nvPr>
        </p:nvSpPr>
        <p:spPr/>
        <p:txBody>
          <a:bodyPr>
            <a:normAutofit fontScale="90000"/>
          </a:bodyPr>
          <a:lstStyle/>
          <a:p>
            <a:r>
              <a:rPr lang="en-US" dirty="0" smtClean="0"/>
              <a:t>It’s Worth It!</a:t>
            </a:r>
            <a:endParaRPr lang="en-US" dirty="0"/>
          </a:p>
        </p:txBody>
      </p:sp>
    </p:spTree>
    <p:extLst>
      <p:ext uri="{BB962C8B-B14F-4D97-AF65-F5344CB8AC3E}">
        <p14:creationId xmlns:p14="http://schemas.microsoft.com/office/powerpoint/2010/main" val="11367330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3081</TotalTime>
  <Words>2906</Words>
  <Application>Microsoft Macintosh PowerPoint</Application>
  <PresentationFormat>Widescreen</PresentationFormat>
  <Paragraphs>347</Paragraphs>
  <Slides>34</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Avenir Book</vt:lpstr>
      <vt:lpstr>Avenir Heavy</vt:lpstr>
      <vt:lpstr>Calibri</vt:lpstr>
      <vt:lpstr>Calibri Light</vt:lpstr>
      <vt:lpstr>Franklin Gothic Medium</vt:lpstr>
      <vt:lpstr>Helvetica</vt:lpstr>
      <vt:lpstr>Helvetica Light</vt:lpstr>
      <vt:lpstr>Mangal</vt:lpstr>
      <vt:lpstr>Arial</vt:lpstr>
      <vt:lpstr>Office Theme</vt:lpstr>
      <vt:lpstr>The Art of Hard Conversations</vt:lpstr>
      <vt:lpstr>What is Admonishment?</vt:lpstr>
      <vt:lpstr>Discussion Question</vt:lpstr>
      <vt:lpstr>Who Should Admonish?</vt:lpstr>
      <vt:lpstr>Our Culture Resists This</vt:lpstr>
      <vt:lpstr>Our Culture Resists This</vt:lpstr>
      <vt:lpstr>Our Culture Resists This</vt:lpstr>
      <vt:lpstr>Our Culture Resists This</vt:lpstr>
      <vt:lpstr>It’s Worth It!</vt:lpstr>
      <vt:lpstr>Discussion Questions</vt:lpstr>
      <vt:lpstr>Preparing to Admonish</vt:lpstr>
      <vt:lpstr>Preparing to Admonish</vt:lpstr>
      <vt:lpstr>Preparing to Admonish</vt:lpstr>
      <vt:lpstr>Preparing to Admonish</vt:lpstr>
      <vt:lpstr>Preparing to Admonish</vt:lpstr>
      <vt:lpstr>Discussion Questions</vt:lpstr>
      <vt:lpstr>Delivering Admonishment</vt:lpstr>
      <vt:lpstr>Delivering Admonishment</vt:lpstr>
      <vt:lpstr>Delivering Admonishment</vt:lpstr>
      <vt:lpstr>Delivering Admonishment</vt:lpstr>
      <vt:lpstr>Delivering Admonishment</vt:lpstr>
      <vt:lpstr>Delivering Admonishment</vt:lpstr>
      <vt:lpstr>Delivering Admonishment</vt:lpstr>
      <vt:lpstr>Delivering Admonishment</vt:lpstr>
      <vt:lpstr>Discussion Questions</vt:lpstr>
      <vt:lpstr>Receiving Admonishment</vt:lpstr>
      <vt:lpstr>Receiving Admonishment</vt:lpstr>
      <vt:lpstr>Receiving Admonishment</vt:lpstr>
      <vt:lpstr>Receiving Admonishment</vt:lpstr>
      <vt:lpstr>Receiving Admonishment</vt:lpstr>
      <vt:lpstr>Receiving Admonishment</vt:lpstr>
      <vt:lpstr>Receiving Admonishment</vt:lpstr>
      <vt:lpstr>Discussion Questions </vt:lpstr>
      <vt:lpstr>Review</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Becca Jimenez</dc:creator>
  <cp:lastModifiedBy>Kari Kurz</cp:lastModifiedBy>
  <cp:revision>31</cp:revision>
  <cp:lastPrinted>2017-11-30T16:14:17Z</cp:lastPrinted>
  <dcterms:created xsi:type="dcterms:W3CDTF">2017-01-24T21:04:30Z</dcterms:created>
  <dcterms:modified xsi:type="dcterms:W3CDTF">2017-11-30T19:59:33Z</dcterms:modified>
</cp:coreProperties>
</file>