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0" r:id="rId2"/>
    <p:sldId id="261" r:id="rId3"/>
    <p:sldId id="262" r:id="rId4"/>
    <p:sldId id="279" r:id="rId5"/>
    <p:sldId id="263" r:id="rId6"/>
    <p:sldId id="264" r:id="rId7"/>
    <p:sldId id="265" r:id="rId8"/>
    <p:sldId id="266" r:id="rId9"/>
    <p:sldId id="267" r:id="rId10"/>
    <p:sldId id="268" r:id="rId11"/>
    <p:sldId id="269" r:id="rId12"/>
    <p:sldId id="270" r:id="rId13"/>
    <p:sldId id="271" r:id="rId14"/>
    <p:sldId id="272" r:id="rId15"/>
    <p:sldId id="273" r:id="rId16"/>
    <p:sldId id="286" r:id="rId17"/>
    <p:sldId id="280" r:id="rId18"/>
    <p:sldId id="281" r:id="rId19"/>
    <p:sldId id="282" r:id="rId20"/>
    <p:sldId id="283" r:id="rId21"/>
    <p:sldId id="284" r:id="rId22"/>
    <p:sldId id="285" r:id="rId23"/>
    <p:sldId id="276" r:id="rId24"/>
    <p:sldId id="278"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9F2F31-273D-D744-AF5F-0EB0D1EF6BC0}">
          <p14:sldIdLst>
            <p14:sldId id="260"/>
            <p14:sldId id="261"/>
            <p14:sldId id="262"/>
            <p14:sldId id="279"/>
            <p14:sldId id="263"/>
            <p14:sldId id="264"/>
            <p14:sldId id="265"/>
            <p14:sldId id="266"/>
            <p14:sldId id="267"/>
            <p14:sldId id="268"/>
            <p14:sldId id="269"/>
            <p14:sldId id="270"/>
            <p14:sldId id="271"/>
            <p14:sldId id="272"/>
            <p14:sldId id="273"/>
            <p14:sldId id="286"/>
            <p14:sldId id="280"/>
            <p14:sldId id="281"/>
            <p14:sldId id="282"/>
            <p14:sldId id="283"/>
            <p14:sldId id="284"/>
            <p14:sldId id="285"/>
            <p14:sldId id="276"/>
            <p14:sldId id="278"/>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A98"/>
    <a:srgbClr val="E6542A"/>
    <a:srgbClr val="CB5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53"/>
    <p:restoredTop sz="94643"/>
  </p:normalViewPr>
  <p:slideViewPr>
    <p:cSldViewPr snapToGrid="0" snapToObjects="1">
      <p:cViewPr varScale="1">
        <p:scale>
          <a:sx n="67" d="100"/>
          <a:sy n="67" d="100"/>
        </p:scale>
        <p:origin x="208"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0279E2-C9D6-B54F-9C1F-C2603D67803B}" type="datetimeFigureOut">
              <a:rPr lang="en-US" smtClean="0"/>
              <a:t>11/30/17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8A5173-83B1-7F45-A6FD-E266BC097B5A}" type="slidenum">
              <a:rPr lang="en-US" smtClean="0"/>
              <a:t>‹#›</a:t>
            </a:fld>
            <a:endParaRPr lang="en-US"/>
          </a:p>
        </p:txBody>
      </p:sp>
    </p:spTree>
    <p:extLst>
      <p:ext uri="{BB962C8B-B14F-4D97-AF65-F5344CB8AC3E}">
        <p14:creationId xmlns:p14="http://schemas.microsoft.com/office/powerpoint/2010/main" val="543748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C4EF7-3828-FC4E-BBB0-382F650A96B2}" type="datetimeFigureOut">
              <a:rPr lang="en-US" smtClean="0"/>
              <a:t>11/30/17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E7520-BC97-CE44-BF1F-57390FD69B65}" type="slidenum">
              <a:rPr lang="en-US" smtClean="0"/>
              <a:t>‹#›</a:t>
            </a:fld>
            <a:endParaRPr lang="en-US"/>
          </a:p>
        </p:txBody>
      </p:sp>
    </p:spTree>
    <p:extLst>
      <p:ext uri="{BB962C8B-B14F-4D97-AF65-F5344CB8AC3E}">
        <p14:creationId xmlns:p14="http://schemas.microsoft.com/office/powerpoint/2010/main" val="32464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0" y="3229766"/>
            <a:ext cx="12192000" cy="706438"/>
          </a:xfrm>
        </p:spPr>
        <p:txBody>
          <a:bodyPr>
            <a:normAutofit/>
          </a:bodyPr>
          <a:lstStyle>
            <a:lvl1pPr algn="ctr">
              <a:defRPr sz="4800" b="1" i="0">
                <a:solidFill>
                  <a:schemeClr val="bg1"/>
                </a:solidFill>
                <a:latin typeface="Avenir Heavy" charset="0"/>
                <a:ea typeface="Avenir Heavy" charset="0"/>
                <a:cs typeface="Avenir Heavy" charset="0"/>
              </a:defRPr>
            </a:lvl1pPr>
          </a:lstStyle>
          <a:p>
            <a:r>
              <a:rPr lang="en-US" dirty="0" smtClean="0"/>
              <a:t>CLICK TO EDIT TITLE</a:t>
            </a:r>
            <a:endParaRPr lang="en-US" dirty="0"/>
          </a:p>
        </p:txBody>
      </p:sp>
      <p:sp>
        <p:nvSpPr>
          <p:cNvPr id="15" name="Text Placeholder 14"/>
          <p:cNvSpPr>
            <a:spLocks noGrp="1"/>
          </p:cNvSpPr>
          <p:nvPr>
            <p:ph type="body" sz="quarter" idx="10"/>
          </p:nvPr>
        </p:nvSpPr>
        <p:spPr>
          <a:xfrm>
            <a:off x="0" y="3950493"/>
            <a:ext cx="12192000" cy="364332"/>
          </a:xfrm>
        </p:spPr>
        <p:txBody>
          <a:bodyPr>
            <a:normAutofit/>
          </a:bodyPr>
          <a:lstStyle>
            <a:lvl1pPr marL="0" indent="0" algn="ctr">
              <a:buNone/>
              <a:defRPr sz="2400">
                <a:solidFill>
                  <a:schemeClr val="bg1">
                    <a:lumMod val="95000"/>
                  </a:schemeClr>
                </a:solidFill>
                <a:latin typeface="Helvetica" charset="0"/>
                <a:ea typeface="Helvetica" charset="0"/>
                <a:cs typeface="Helvetica" charset="0"/>
              </a:defRPr>
            </a:lvl1pPr>
          </a:lstStyle>
          <a:p>
            <a:pPr lvl="0"/>
            <a:r>
              <a:rPr lang="en-US" dirty="0" smtClean="0"/>
              <a:t>Click to edit Master text style</a:t>
            </a:r>
          </a:p>
        </p:txBody>
      </p:sp>
      <p:sp>
        <p:nvSpPr>
          <p:cNvPr id="17" name="Text Placeholder 16"/>
          <p:cNvSpPr>
            <a:spLocks noGrp="1"/>
          </p:cNvSpPr>
          <p:nvPr>
            <p:ph type="body" sz="quarter" idx="11" hasCustomPrompt="1"/>
          </p:nvPr>
        </p:nvSpPr>
        <p:spPr>
          <a:xfrm>
            <a:off x="0" y="2800348"/>
            <a:ext cx="12192000" cy="285750"/>
          </a:xfrm>
        </p:spPr>
        <p:txBody>
          <a:bodyPr>
            <a:normAutofit/>
          </a:bodyPr>
          <a:lstStyle>
            <a:lvl1pPr marL="0" indent="0" algn="ctr">
              <a:buNone/>
              <a:defRPr sz="1600" spc="600" baseline="0">
                <a:solidFill>
                  <a:schemeClr val="bg1">
                    <a:lumMod val="95000"/>
                  </a:schemeClr>
                </a:solidFill>
                <a:latin typeface="Helvetica" charset="0"/>
                <a:ea typeface="Helvetica" charset="0"/>
                <a:cs typeface="Helvetica" charset="0"/>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 SESSION NUMBER –</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smtClean="0"/>
              <a:t>Click to edit headline</a:t>
            </a:r>
            <a:endParaRPr lang="en-US" dirty="0"/>
          </a:p>
        </p:txBody>
      </p:sp>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
        <p:nvSpPr>
          <p:cNvPr id="5"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3207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60788"/>
          </a:xfrm>
        </p:spPr>
        <p:txBody>
          <a:bodyPr>
            <a:normAutofit/>
          </a:bodyPr>
          <a:lstStyle>
            <a:lvl1pPr>
              <a:defRPr sz="2400" b="0" i="0">
                <a:solidFill>
                  <a:schemeClr val="tx1">
                    <a:lumMod val="75000"/>
                    <a:lumOff val="25000"/>
                  </a:schemeClr>
                </a:solidFill>
                <a:latin typeface="Helvetica Light" charset="0"/>
                <a:ea typeface="Helvetica Light" charset="0"/>
                <a:cs typeface="Helvetica Light" charset="0"/>
              </a:defRPr>
            </a:lvl1pPr>
            <a:lvl2pPr>
              <a:defRPr sz="2000" b="0" i="0">
                <a:solidFill>
                  <a:schemeClr val="tx1">
                    <a:lumMod val="75000"/>
                    <a:lumOff val="25000"/>
                  </a:schemeClr>
                </a:solidFill>
                <a:latin typeface="Helvetica Light" charset="0"/>
                <a:ea typeface="Helvetica Light" charset="0"/>
                <a:cs typeface="Helvetica Light" charset="0"/>
              </a:defRPr>
            </a:lvl2pPr>
            <a:lvl3pPr>
              <a:defRPr sz="1800" b="0" i="0">
                <a:solidFill>
                  <a:schemeClr val="tx1">
                    <a:lumMod val="75000"/>
                    <a:lumOff val="25000"/>
                  </a:schemeClr>
                </a:solidFill>
                <a:latin typeface="Helvetica Light" charset="0"/>
                <a:ea typeface="Helvetica Light" charset="0"/>
                <a:cs typeface="Helvetica Light" charset="0"/>
              </a:defRPr>
            </a:lvl3pPr>
            <a:lvl4pPr>
              <a:defRPr sz="1600" b="0" i="0">
                <a:solidFill>
                  <a:schemeClr val="tx1">
                    <a:lumMod val="75000"/>
                    <a:lumOff val="25000"/>
                  </a:schemeClr>
                </a:solidFill>
                <a:latin typeface="Helvetica Light" charset="0"/>
                <a:ea typeface="Helvetica Light" charset="0"/>
                <a:cs typeface="Helvetica Light" charset="0"/>
              </a:defRPr>
            </a:lvl4pPr>
            <a:lvl5pPr>
              <a:defRPr sz="1600" b="0" i="0">
                <a:solidFill>
                  <a:schemeClr val="tx1">
                    <a:lumMod val="75000"/>
                    <a:lumOff val="2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
        <p:nvSpPr>
          <p:cNvPr id="6" name="Title 1"/>
          <p:cNvSpPr>
            <a:spLocks noGrp="1"/>
          </p:cNvSpPr>
          <p:nvPr>
            <p:ph type="title" hasCustomPrompt="1"/>
          </p:nvPr>
        </p:nvSpPr>
        <p:spPr>
          <a:xfrm>
            <a:off x="838200" y="1157288"/>
            <a:ext cx="10515600" cy="533400"/>
          </a:xfrm>
        </p:spPr>
        <p:txBody>
          <a:bodyPr>
            <a:normAutofit/>
          </a:bodyPr>
          <a:lstStyle>
            <a:lvl1pPr>
              <a:defRPr sz="4400" b="0" i="0" baseline="0">
                <a:solidFill>
                  <a:srgbClr val="3F7A98"/>
                </a:solidFill>
                <a:latin typeface="Avenir Book" charset="0"/>
                <a:ea typeface="Avenir Book" charset="0"/>
                <a:cs typeface="Avenir Book" charset="0"/>
              </a:defRPr>
            </a:lvl1pPr>
          </a:lstStyle>
          <a:p>
            <a:r>
              <a:rPr lang="en-US" dirty="0" smtClean="0"/>
              <a:t>Click to edit headline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smtClean="0"/>
              <a:t>Click to edit headline</a:t>
            </a:r>
            <a:endParaRPr lang="en-US" dirty="0"/>
          </a:p>
        </p:txBody>
      </p:sp>
      <p:sp>
        <p:nvSpPr>
          <p:cNvPr id="3"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smtClean="0"/>
              <a:t>COMMUNITY</a:t>
            </a:r>
          </a:p>
        </p:txBody>
      </p:sp>
      <p:sp>
        <p:nvSpPr>
          <p:cNvPr id="5"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smtClean="0"/>
              <a:t>Click to edit headline</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F80A-EE69-C342-AAE9-E4E03D96EA32}" type="datetimeFigureOut">
              <a:rPr lang="en-US" smtClean="0"/>
              <a:t>11/30/17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33691-F811-DE45-81B1-D4F87865A623}" type="slidenum">
              <a:rPr lang="en-US" smtClean="0"/>
              <a:t>‹#›</a:t>
            </a:fld>
            <a:endParaRPr lang="en-US"/>
          </a:p>
        </p:txBody>
      </p:sp>
    </p:spTree>
    <p:extLst>
      <p:ext uri="{BB962C8B-B14F-4D97-AF65-F5344CB8AC3E}">
        <p14:creationId xmlns:p14="http://schemas.microsoft.com/office/powerpoint/2010/main" val="154706359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5" r:id="rId3"/>
    <p:sldLayoutId id="2147483666" r:id="rId4"/>
    <p:sldLayoutId id="2147483667"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185639"/>
            <a:ext cx="12192000" cy="1293365"/>
          </a:xfrm>
        </p:spPr>
        <p:txBody>
          <a:bodyPr>
            <a:normAutofit fontScale="90000"/>
          </a:bodyPr>
          <a:lstStyle/>
          <a:p>
            <a:r>
              <a:rPr lang="en-US" dirty="0" smtClean="0"/>
              <a:t>Counseling One Another Through </a:t>
            </a:r>
            <a:br>
              <a:rPr lang="en-US" dirty="0" smtClean="0"/>
            </a:br>
            <a:r>
              <a:rPr lang="en-US" dirty="0" smtClean="0"/>
              <a:t>the Black &amp; White &amp; Grey</a:t>
            </a:r>
            <a:endParaRPr lang="en-US" dirty="0"/>
          </a:p>
        </p:txBody>
      </p:sp>
      <p:sp>
        <p:nvSpPr>
          <p:cNvPr id="6" name="Text Placeholder 5"/>
          <p:cNvSpPr>
            <a:spLocks noGrp="1"/>
          </p:cNvSpPr>
          <p:nvPr>
            <p:ph type="body" sz="quarter" idx="10"/>
          </p:nvPr>
        </p:nvSpPr>
        <p:spPr>
          <a:xfrm>
            <a:off x="0" y="3660561"/>
            <a:ext cx="12192000" cy="364332"/>
          </a:xfrm>
        </p:spPr>
        <p:txBody>
          <a:bodyPr>
            <a:normAutofit fontScale="92500" lnSpcReduction="10000"/>
          </a:bodyPr>
          <a:lstStyle/>
          <a:p>
            <a:r>
              <a:rPr lang="en-US" dirty="0" smtClean="0"/>
              <a:t>Connor Baxter and </a:t>
            </a:r>
            <a:r>
              <a:rPr lang="en-US" dirty="0" err="1" smtClean="0"/>
              <a:t>Claressa</a:t>
            </a:r>
            <a:r>
              <a:rPr lang="en-US" dirty="0" smtClean="0"/>
              <a:t> </a:t>
            </a:r>
            <a:r>
              <a:rPr lang="en-US" dirty="0" smtClean="0"/>
              <a:t>Barrett</a:t>
            </a:r>
            <a:endParaRPr lang="en-US" dirty="0"/>
          </a:p>
        </p:txBody>
      </p:sp>
    </p:spTree>
    <p:extLst>
      <p:ext uri="{BB962C8B-B14F-4D97-AF65-F5344CB8AC3E}">
        <p14:creationId xmlns:p14="http://schemas.microsoft.com/office/powerpoint/2010/main" val="172956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70000" lnSpcReduction="20000"/>
          </a:bodyPr>
          <a:lstStyle/>
          <a:p>
            <a:endParaRPr lang="en-US"/>
          </a:p>
        </p:txBody>
      </p:sp>
      <p:sp>
        <p:nvSpPr>
          <p:cNvPr id="6" name="Content Placeholder 5"/>
          <p:cNvSpPr>
            <a:spLocks noGrp="1"/>
          </p:cNvSpPr>
          <p:nvPr>
            <p:ph idx="1"/>
          </p:nvPr>
        </p:nvSpPr>
        <p:spPr/>
        <p:txBody>
          <a:bodyPr/>
          <a:lstStyle/>
          <a:p>
            <a:r>
              <a:rPr lang="en-US" dirty="0" smtClean="0"/>
              <a:t>HANDS </a:t>
            </a:r>
            <a:r>
              <a:rPr lang="mr-IN" dirty="0" smtClean="0"/>
              <a:t>–</a:t>
            </a:r>
            <a:r>
              <a:rPr lang="en-US" dirty="0" smtClean="0"/>
              <a:t> </a:t>
            </a:r>
            <a:r>
              <a:rPr lang="en-US" b="1" dirty="0" smtClean="0"/>
              <a:t>HOW </a:t>
            </a:r>
            <a:r>
              <a:rPr lang="en-US" dirty="0" smtClean="0"/>
              <a:t>you differentiated Black and White from the Grey</a:t>
            </a:r>
          </a:p>
          <a:p>
            <a:r>
              <a:rPr lang="en-US" dirty="0" smtClean="0"/>
              <a:t>HEART </a:t>
            </a:r>
            <a:r>
              <a:rPr lang="mr-IN" dirty="0" smtClean="0"/>
              <a:t>–</a:t>
            </a:r>
            <a:r>
              <a:rPr lang="en-US" dirty="0" smtClean="0"/>
              <a:t> </a:t>
            </a:r>
            <a:r>
              <a:rPr lang="en-US" b="1" dirty="0" smtClean="0"/>
              <a:t>WHY </a:t>
            </a:r>
            <a:r>
              <a:rPr lang="en-US" dirty="0" smtClean="0"/>
              <a:t>you make the choices you do.</a:t>
            </a:r>
          </a:p>
          <a:p>
            <a:r>
              <a:rPr lang="en-US" dirty="0" smtClean="0"/>
              <a:t>FEET </a:t>
            </a:r>
            <a:r>
              <a:rPr lang="mr-IN" dirty="0" smtClean="0"/>
              <a:t>–</a:t>
            </a:r>
            <a:r>
              <a:rPr lang="en-US" dirty="0" smtClean="0"/>
              <a:t> </a:t>
            </a:r>
            <a:r>
              <a:rPr lang="en-US" b="1" dirty="0" smtClean="0"/>
              <a:t>NOW WHAT </a:t>
            </a:r>
            <a:r>
              <a:rPr lang="en-US" dirty="0" smtClean="0"/>
              <a:t>happens when a choice is made.</a:t>
            </a:r>
            <a:endParaRPr lang="en-US" b="1" dirty="0"/>
          </a:p>
        </p:txBody>
      </p:sp>
      <p:sp>
        <p:nvSpPr>
          <p:cNvPr id="5" name="Title 4"/>
          <p:cNvSpPr>
            <a:spLocks noGrp="1"/>
          </p:cNvSpPr>
          <p:nvPr>
            <p:ph type="title"/>
          </p:nvPr>
        </p:nvSpPr>
        <p:spPr/>
        <p:txBody>
          <a:bodyPr>
            <a:normAutofit fontScale="90000"/>
          </a:bodyPr>
          <a:lstStyle/>
          <a:p>
            <a:r>
              <a:rPr lang="en-US" dirty="0" smtClean="0"/>
              <a:t>Decision Making Process</a:t>
            </a:r>
            <a:endParaRPr lang="en-US" dirty="0"/>
          </a:p>
        </p:txBody>
      </p:sp>
    </p:spTree>
    <p:extLst>
      <p:ext uri="{BB962C8B-B14F-4D97-AF65-F5344CB8AC3E}">
        <p14:creationId xmlns:p14="http://schemas.microsoft.com/office/powerpoint/2010/main" val="16361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HANDS </a:t>
            </a:r>
            <a:r>
              <a:rPr lang="mr-IN" dirty="0" smtClean="0"/>
              <a:t>–</a:t>
            </a:r>
            <a:r>
              <a:rPr lang="en-US" dirty="0" smtClean="0"/>
              <a:t> Your Hands</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p:txBody>
          <a:bodyPr/>
          <a:lstStyle/>
          <a:p>
            <a:r>
              <a:rPr lang="en-US" dirty="0"/>
              <a:t>God’s provision:  His Spirit, His Word and His people</a:t>
            </a:r>
          </a:p>
          <a:p>
            <a:r>
              <a:rPr lang="en-US" dirty="0"/>
              <a:t>Be a student of the Word (Acts 17:10-11)  </a:t>
            </a:r>
          </a:p>
          <a:p>
            <a:r>
              <a:rPr lang="en-US" dirty="0"/>
              <a:t>Abide daily </a:t>
            </a:r>
            <a:r>
              <a:rPr lang="mr-IN" dirty="0"/>
              <a:t>–</a:t>
            </a:r>
            <a:r>
              <a:rPr lang="en-US" dirty="0"/>
              <a:t> not just when you are faced with a decision (John 15:5)</a:t>
            </a:r>
          </a:p>
          <a:p>
            <a:r>
              <a:rPr lang="en-US" dirty="0"/>
              <a:t>Context matters (Revelation 22:18-19)</a:t>
            </a:r>
          </a:p>
          <a:p>
            <a:r>
              <a:rPr lang="en-US" dirty="0"/>
              <a:t>Pray, pray, pray (James 1:5)</a:t>
            </a:r>
          </a:p>
        </p:txBody>
      </p:sp>
    </p:spTree>
    <p:extLst>
      <p:ext uri="{BB962C8B-B14F-4D97-AF65-F5344CB8AC3E}">
        <p14:creationId xmlns:p14="http://schemas.microsoft.com/office/powerpoint/2010/main" val="203632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Never go alone (Proverbs 11:14, Proverbs 18:1)</a:t>
            </a:r>
          </a:p>
          <a:p>
            <a:pPr lvl="0"/>
            <a:r>
              <a:rPr lang="en-US" dirty="0" smtClean="0"/>
              <a:t>Never give your </a:t>
            </a:r>
            <a:r>
              <a:rPr lang="en-US" dirty="0" smtClean="0"/>
              <a:t>opinion (</a:t>
            </a:r>
            <a:r>
              <a:rPr lang="en-US" dirty="0" smtClean="0"/>
              <a:t>2 Timothy 3:16, Joshua 1:8)</a:t>
            </a:r>
          </a:p>
          <a:p>
            <a:pPr lvl="0"/>
            <a:r>
              <a:rPr lang="en-US" dirty="0" smtClean="0"/>
              <a:t>Never forget to gain context (Proverbs 19:2)</a:t>
            </a:r>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HANDS </a:t>
            </a:r>
            <a:r>
              <a:rPr lang="mr-IN" dirty="0" smtClean="0"/>
              <a:t>–</a:t>
            </a:r>
            <a:r>
              <a:rPr lang="en-US" dirty="0" smtClean="0"/>
              <a:t> Hands of Others</a:t>
            </a:r>
            <a:endParaRPr lang="en-US" dirty="0"/>
          </a:p>
        </p:txBody>
      </p:sp>
    </p:spTree>
    <p:extLst>
      <p:ext uri="{BB962C8B-B14F-4D97-AF65-F5344CB8AC3E}">
        <p14:creationId xmlns:p14="http://schemas.microsoft.com/office/powerpoint/2010/main" val="16732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HEART </a:t>
            </a:r>
            <a:endParaRPr lang="en-US" dirty="0"/>
          </a:p>
        </p:txBody>
      </p:sp>
      <p:sp>
        <p:nvSpPr>
          <p:cNvPr id="3" name="Content Placeholder 2"/>
          <p:cNvSpPr>
            <a:spLocks noGrp="1"/>
          </p:cNvSpPr>
          <p:nvPr>
            <p:ph idx="1"/>
          </p:nvPr>
        </p:nvSpPr>
        <p:spPr/>
        <p:txBody>
          <a:bodyPr>
            <a:normAutofit/>
          </a:bodyPr>
          <a:lstStyle/>
          <a:p>
            <a:r>
              <a:rPr lang="en-US" dirty="0"/>
              <a:t>Decisions on the surface may be grey but what is in the heart determines whether it </a:t>
            </a:r>
            <a:r>
              <a:rPr lang="en-US" dirty="0" smtClean="0"/>
              <a:t>is black &amp; white. (Rom 14:13-23; 1 </a:t>
            </a:r>
            <a:r>
              <a:rPr lang="en-US" dirty="0" err="1" smtClean="0"/>
              <a:t>Corin</a:t>
            </a:r>
            <a:r>
              <a:rPr lang="en-US" dirty="0" smtClean="0"/>
              <a:t> 10:23-24)</a:t>
            </a:r>
          </a:p>
          <a:p>
            <a:endParaRPr lang="en-US" dirty="0" smtClean="0"/>
          </a:p>
          <a:p>
            <a:pPr lvl="0"/>
            <a:r>
              <a:rPr lang="en-US" dirty="0" smtClean="0"/>
              <a:t>Motives of the decision maker</a:t>
            </a:r>
          </a:p>
          <a:p>
            <a:pPr lvl="1"/>
            <a:r>
              <a:rPr lang="en-US" dirty="0" smtClean="0"/>
              <a:t>Why am I considering this decision?</a:t>
            </a:r>
          </a:p>
          <a:p>
            <a:pPr lvl="1"/>
            <a:r>
              <a:rPr lang="en-US" dirty="0" smtClean="0"/>
              <a:t>Am I seeking to honor God the most or myself? (Col 3:17)</a:t>
            </a:r>
          </a:p>
          <a:p>
            <a:pPr lvl="1"/>
            <a:r>
              <a:rPr lang="en-US" dirty="0" smtClean="0"/>
              <a:t>Am I asking the right question(s)? </a:t>
            </a:r>
          </a:p>
          <a:p>
            <a:pPr lvl="1"/>
            <a:r>
              <a:rPr lang="en-US" dirty="0" smtClean="0"/>
              <a:t>Is my decision impacting others?  (Phil 2:3-4)</a:t>
            </a:r>
            <a:endParaRPr lang="en-US" dirty="0"/>
          </a:p>
        </p:txBody>
      </p:sp>
      <p:sp>
        <p:nvSpPr>
          <p:cNvPr id="4" name="Text Placeholder 3"/>
          <p:cNvSpPr>
            <a:spLocks noGrp="1"/>
          </p:cNvSpPr>
          <p:nvPr>
            <p:ph type="body" sz="quarter" idx="11"/>
          </p:nvPr>
        </p:nvSpPr>
        <p:spPr/>
        <p:txBody>
          <a:bodyPr>
            <a:normAutofit fontScale="70000" lnSpcReduction="20000"/>
          </a:bodyPr>
          <a:lstStyle/>
          <a:p>
            <a:endParaRPr lang="en-US"/>
          </a:p>
        </p:txBody>
      </p:sp>
    </p:spTree>
    <p:extLst>
      <p:ext uri="{BB962C8B-B14F-4D97-AF65-F5344CB8AC3E}">
        <p14:creationId xmlns:p14="http://schemas.microsoft.com/office/powerpoint/2010/main" val="1661319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70000" lnSpcReduction="20000"/>
          </a:bodyPr>
          <a:lstStyle/>
          <a:p>
            <a:endParaRPr lang="en-US"/>
          </a:p>
        </p:txBody>
      </p:sp>
      <p:sp>
        <p:nvSpPr>
          <p:cNvPr id="6" name="Content Placeholder 5"/>
          <p:cNvSpPr>
            <a:spLocks noGrp="1"/>
          </p:cNvSpPr>
          <p:nvPr>
            <p:ph idx="1"/>
          </p:nvPr>
        </p:nvSpPr>
        <p:spPr/>
        <p:txBody>
          <a:bodyPr/>
          <a:lstStyle/>
          <a:p>
            <a:pPr lvl="0"/>
            <a:r>
              <a:rPr lang="en-US" dirty="0"/>
              <a:t>Motives of the counselor</a:t>
            </a:r>
          </a:p>
          <a:p>
            <a:pPr lvl="1"/>
            <a:r>
              <a:rPr lang="en-US" dirty="0"/>
              <a:t>Do I desire to be right?</a:t>
            </a:r>
          </a:p>
          <a:p>
            <a:pPr lvl="1"/>
            <a:r>
              <a:rPr lang="en-US" dirty="0"/>
              <a:t>Do I desire to control the situation?</a:t>
            </a:r>
          </a:p>
          <a:p>
            <a:pPr lvl="1"/>
            <a:r>
              <a:rPr lang="en-US" dirty="0"/>
              <a:t>Do I really love them and want what’s best for them</a:t>
            </a:r>
            <a:r>
              <a:rPr lang="en-US" dirty="0" smtClean="0"/>
              <a:t>?</a:t>
            </a:r>
            <a:endParaRPr lang="en-US" dirty="0"/>
          </a:p>
          <a:p>
            <a:pPr lvl="1"/>
            <a:r>
              <a:rPr lang="en-US" dirty="0"/>
              <a:t>Delivery of counsel is everything </a:t>
            </a:r>
            <a:r>
              <a:rPr lang="mr-IN" dirty="0"/>
              <a:t>–</a:t>
            </a:r>
            <a:r>
              <a:rPr lang="en-US" dirty="0"/>
              <a:t> truth and </a:t>
            </a:r>
            <a:r>
              <a:rPr lang="en-US" dirty="0" smtClean="0"/>
              <a:t>grace (</a:t>
            </a:r>
            <a:r>
              <a:rPr lang="en-US" dirty="0" err="1" smtClean="0"/>
              <a:t>Eph</a:t>
            </a:r>
            <a:r>
              <a:rPr lang="en-US" dirty="0" smtClean="0"/>
              <a:t> 4:15); </a:t>
            </a:r>
            <a:r>
              <a:rPr lang="en-US" dirty="0"/>
              <a:t>building </a:t>
            </a:r>
            <a:r>
              <a:rPr lang="en-US" dirty="0" smtClean="0"/>
              <a:t>up (</a:t>
            </a:r>
            <a:r>
              <a:rPr lang="en-US" dirty="0" err="1" smtClean="0"/>
              <a:t>Eph</a:t>
            </a:r>
            <a:r>
              <a:rPr lang="en-US" dirty="0" smtClean="0"/>
              <a:t> 4:29)</a:t>
            </a:r>
          </a:p>
          <a:p>
            <a:pPr lvl="1"/>
            <a:endParaRPr lang="en-US" dirty="0"/>
          </a:p>
          <a:p>
            <a:r>
              <a:rPr lang="en-US" dirty="0" smtClean="0"/>
              <a:t>Be humble; fight for unity (</a:t>
            </a:r>
            <a:r>
              <a:rPr lang="en-US" dirty="0" err="1" smtClean="0"/>
              <a:t>Eph</a:t>
            </a:r>
            <a:r>
              <a:rPr lang="en-US" dirty="0" smtClean="0"/>
              <a:t> 4:3; John 17)</a:t>
            </a:r>
          </a:p>
        </p:txBody>
      </p:sp>
      <p:sp>
        <p:nvSpPr>
          <p:cNvPr id="5" name="Title 4"/>
          <p:cNvSpPr>
            <a:spLocks noGrp="1"/>
          </p:cNvSpPr>
          <p:nvPr>
            <p:ph type="title"/>
          </p:nvPr>
        </p:nvSpPr>
        <p:spPr/>
        <p:txBody>
          <a:bodyPr>
            <a:normAutofit fontScale="90000"/>
          </a:bodyPr>
          <a:lstStyle/>
          <a:p>
            <a:r>
              <a:rPr lang="en-US" dirty="0" smtClean="0"/>
              <a:t>HEART</a:t>
            </a:r>
            <a:endParaRPr lang="en-US" dirty="0"/>
          </a:p>
        </p:txBody>
      </p:sp>
    </p:spTree>
    <p:extLst>
      <p:ext uri="{BB962C8B-B14F-4D97-AF65-F5344CB8AC3E}">
        <p14:creationId xmlns:p14="http://schemas.microsoft.com/office/powerpoint/2010/main" val="630937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p:txBody>
          <a:bodyPr>
            <a:normAutofit/>
          </a:bodyPr>
          <a:lstStyle/>
          <a:p>
            <a:pPr lvl="0"/>
            <a:r>
              <a:rPr lang="en-US" dirty="0"/>
              <a:t>If everyone at Watermark used scripture as much as you in counseling others, would we have a biblical church</a:t>
            </a:r>
            <a:r>
              <a:rPr lang="en-US" dirty="0" smtClean="0"/>
              <a:t>? </a:t>
            </a:r>
            <a:endParaRPr lang="en-US" dirty="0"/>
          </a:p>
          <a:p>
            <a:pPr lvl="0"/>
            <a:r>
              <a:rPr lang="en-US" dirty="0"/>
              <a:t>Think back to your last community group meeting and all of the </a:t>
            </a:r>
            <a:r>
              <a:rPr lang="en-US" dirty="0" smtClean="0"/>
              <a:t>situations/questions </a:t>
            </a:r>
            <a:r>
              <a:rPr lang="en-US" dirty="0"/>
              <a:t>you </a:t>
            </a:r>
            <a:r>
              <a:rPr lang="en-US" dirty="0" smtClean="0"/>
              <a:t>discussed. </a:t>
            </a:r>
            <a:r>
              <a:rPr lang="en-US" dirty="0"/>
              <a:t>H</a:t>
            </a:r>
            <a:r>
              <a:rPr lang="en-US" dirty="0" smtClean="0"/>
              <a:t>ow </a:t>
            </a:r>
            <a:r>
              <a:rPr lang="en-US" dirty="0"/>
              <a:t>well did you counsel one another biblically?</a:t>
            </a:r>
          </a:p>
          <a:p>
            <a:pPr lvl="0"/>
            <a:r>
              <a:rPr lang="en-US" dirty="0"/>
              <a:t>What is a decision that you or someone in your group is trying to make right </a:t>
            </a:r>
            <a:r>
              <a:rPr lang="en-US" dirty="0" smtClean="0"/>
              <a:t>now?</a:t>
            </a:r>
          </a:p>
          <a:p>
            <a:pPr lvl="1"/>
            <a:r>
              <a:rPr lang="en-US" dirty="0" smtClean="0"/>
              <a:t>Has </a:t>
            </a:r>
            <a:r>
              <a:rPr lang="en-US" dirty="0"/>
              <a:t>this been processed with your community group?  If so, what has that looked like? </a:t>
            </a:r>
          </a:p>
          <a:p>
            <a:pPr lvl="1"/>
            <a:r>
              <a:rPr lang="en-US" dirty="0" smtClean="0"/>
              <a:t>Is </a:t>
            </a:r>
            <a:r>
              <a:rPr lang="en-US" dirty="0"/>
              <a:t>it a black &amp; white OR grey situation?  </a:t>
            </a:r>
            <a:r>
              <a:rPr lang="en-US" dirty="0" smtClean="0"/>
              <a:t>Specifically, how did you determine this?</a:t>
            </a:r>
            <a:endParaRPr lang="en-US" dirty="0"/>
          </a:p>
        </p:txBody>
      </p:sp>
    </p:spTree>
    <p:extLst>
      <p:ext uri="{BB962C8B-B14F-4D97-AF65-F5344CB8AC3E}">
        <p14:creationId xmlns:p14="http://schemas.microsoft.com/office/powerpoint/2010/main" val="1093919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7498560"/>
              </p:ext>
            </p:extLst>
          </p:nvPr>
        </p:nvGraphicFramePr>
        <p:xfrm>
          <a:off x="838200" y="2923434"/>
          <a:ext cx="10515600" cy="1478280"/>
        </p:xfrm>
        <a:graphic>
          <a:graphicData uri="http://schemas.openxmlformats.org/drawingml/2006/table">
            <a:tbl>
              <a:tblPr firstRow="1" bandRow="1">
                <a:tableStyleId>{7DF18680-E054-41AD-8BC1-D1AEF772440D}</a:tableStyleId>
              </a:tblPr>
              <a:tblGrid>
                <a:gridCol w="5257800"/>
                <a:gridCol w="5257800"/>
              </a:tblGrid>
              <a:tr h="323060">
                <a:tc>
                  <a:txBody>
                    <a:bodyPr/>
                    <a:lstStyle/>
                    <a:p>
                      <a:pPr algn="ctr"/>
                      <a:r>
                        <a:rPr lang="en-US" u="sng" dirty="0" smtClean="0"/>
                        <a:t>Black &amp; White</a:t>
                      </a:r>
                      <a:endParaRPr lang="en-US" u="sng" dirty="0"/>
                    </a:p>
                  </a:txBody>
                  <a:tcPr/>
                </a:tc>
                <a:tc>
                  <a:txBody>
                    <a:bodyPr/>
                    <a:lstStyle/>
                    <a:p>
                      <a:pPr algn="ctr"/>
                      <a:r>
                        <a:rPr lang="en-US" u="sng" dirty="0" smtClean="0"/>
                        <a:t>Grey</a:t>
                      </a:r>
                      <a:endParaRPr lang="en-US" u="sng" dirty="0"/>
                    </a:p>
                  </a:txBody>
                  <a:tcPr/>
                </a:tc>
              </a:tr>
              <a:tr h="370840">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r>
            </a:tbl>
          </a:graphicData>
        </a:graphic>
      </p:graphicFrame>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TextBox 5"/>
          <p:cNvSpPr txBox="1"/>
          <p:nvPr/>
        </p:nvSpPr>
        <p:spPr>
          <a:xfrm>
            <a:off x="838200" y="1875354"/>
            <a:ext cx="9486900" cy="523220"/>
          </a:xfrm>
          <a:prstGeom prst="rect">
            <a:avLst/>
          </a:prstGeom>
          <a:noFill/>
        </p:spPr>
        <p:txBody>
          <a:bodyPr wrap="square" rtlCol="0">
            <a:spAutoFit/>
          </a:bodyPr>
          <a:lstStyle/>
          <a:p>
            <a:r>
              <a:rPr lang="en-US" sz="2800" dirty="0" smtClean="0">
                <a:solidFill>
                  <a:schemeClr val="bg1"/>
                </a:solidFill>
              </a:rPr>
              <a:t>What's the difference? </a:t>
            </a:r>
            <a:endParaRPr lang="en-US" sz="2800" dirty="0">
              <a:solidFill>
                <a:schemeClr val="bg1"/>
              </a:solidFill>
            </a:endParaRPr>
          </a:p>
        </p:txBody>
      </p:sp>
    </p:spTree>
    <p:extLst>
      <p:ext uri="{BB962C8B-B14F-4D97-AF65-F5344CB8AC3E}">
        <p14:creationId xmlns:p14="http://schemas.microsoft.com/office/powerpoint/2010/main" val="2006570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3169702"/>
              </p:ext>
            </p:extLst>
          </p:nvPr>
        </p:nvGraphicFramePr>
        <p:xfrm>
          <a:off x="838200" y="2923434"/>
          <a:ext cx="10515600" cy="1478280"/>
        </p:xfrm>
        <a:graphic>
          <a:graphicData uri="http://schemas.openxmlformats.org/drawingml/2006/table">
            <a:tbl>
              <a:tblPr firstRow="1" bandRow="1">
                <a:tableStyleId>{7DF18680-E054-41AD-8BC1-D1AEF772440D}</a:tableStyleId>
              </a:tblPr>
              <a:tblGrid>
                <a:gridCol w="5257800"/>
                <a:gridCol w="5257800"/>
              </a:tblGrid>
              <a:tr h="323060">
                <a:tc>
                  <a:txBody>
                    <a:bodyPr/>
                    <a:lstStyle/>
                    <a:p>
                      <a:pPr algn="ctr"/>
                      <a:r>
                        <a:rPr lang="en-US" u="sng" dirty="0" smtClean="0"/>
                        <a:t>Black &amp; White</a:t>
                      </a:r>
                      <a:endParaRPr lang="en-US" u="sng" dirty="0"/>
                    </a:p>
                  </a:txBody>
                  <a:tcPr/>
                </a:tc>
                <a:tc>
                  <a:txBody>
                    <a:bodyPr/>
                    <a:lstStyle/>
                    <a:p>
                      <a:pPr algn="ctr"/>
                      <a:r>
                        <a:rPr lang="en-US" u="sng" dirty="0" smtClean="0"/>
                        <a:t>Grey</a:t>
                      </a:r>
                      <a:endParaRPr lang="en-US" u="sng" dirty="0"/>
                    </a:p>
                  </a:txBody>
                  <a:tcPr/>
                </a:tc>
              </a:tr>
              <a:tr h="370840">
                <a:tc>
                  <a:txBody>
                    <a:bodyPr/>
                    <a:lstStyle/>
                    <a:p>
                      <a:pPr algn="ctr"/>
                      <a:r>
                        <a:rPr lang="en-US" dirty="0" smtClean="0"/>
                        <a:t>Firm and does not change</a:t>
                      </a: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r>
            </a:tbl>
          </a:graphicData>
        </a:graphic>
      </p:graphicFrame>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TextBox 5"/>
          <p:cNvSpPr txBox="1"/>
          <p:nvPr/>
        </p:nvSpPr>
        <p:spPr>
          <a:xfrm>
            <a:off x="838200" y="1875354"/>
            <a:ext cx="9486900" cy="523220"/>
          </a:xfrm>
          <a:prstGeom prst="rect">
            <a:avLst/>
          </a:prstGeom>
          <a:noFill/>
        </p:spPr>
        <p:txBody>
          <a:bodyPr wrap="square" rtlCol="0">
            <a:spAutoFit/>
          </a:bodyPr>
          <a:lstStyle/>
          <a:p>
            <a:r>
              <a:rPr lang="en-US" sz="2800" dirty="0" smtClean="0">
                <a:solidFill>
                  <a:schemeClr val="bg1"/>
                </a:solidFill>
              </a:rPr>
              <a:t>What's the difference? </a:t>
            </a:r>
            <a:endParaRPr lang="en-US" sz="2800" dirty="0">
              <a:solidFill>
                <a:schemeClr val="bg1"/>
              </a:solidFill>
            </a:endParaRPr>
          </a:p>
        </p:txBody>
      </p:sp>
    </p:spTree>
    <p:extLst>
      <p:ext uri="{BB962C8B-B14F-4D97-AF65-F5344CB8AC3E}">
        <p14:creationId xmlns:p14="http://schemas.microsoft.com/office/powerpoint/2010/main" val="961166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3032878"/>
              </p:ext>
            </p:extLst>
          </p:nvPr>
        </p:nvGraphicFramePr>
        <p:xfrm>
          <a:off x="838200" y="2923434"/>
          <a:ext cx="10515600" cy="1478280"/>
        </p:xfrm>
        <a:graphic>
          <a:graphicData uri="http://schemas.openxmlformats.org/drawingml/2006/table">
            <a:tbl>
              <a:tblPr firstRow="1" bandRow="1">
                <a:tableStyleId>{7DF18680-E054-41AD-8BC1-D1AEF772440D}</a:tableStyleId>
              </a:tblPr>
              <a:tblGrid>
                <a:gridCol w="5257800"/>
                <a:gridCol w="5257800"/>
              </a:tblGrid>
              <a:tr h="323060">
                <a:tc>
                  <a:txBody>
                    <a:bodyPr/>
                    <a:lstStyle/>
                    <a:p>
                      <a:pPr algn="ctr"/>
                      <a:r>
                        <a:rPr lang="en-US" u="sng" dirty="0" smtClean="0"/>
                        <a:t>Black &amp; White</a:t>
                      </a:r>
                      <a:endParaRPr lang="en-US" u="sng" dirty="0"/>
                    </a:p>
                  </a:txBody>
                  <a:tcPr/>
                </a:tc>
                <a:tc>
                  <a:txBody>
                    <a:bodyPr/>
                    <a:lstStyle/>
                    <a:p>
                      <a:pPr algn="ctr"/>
                      <a:r>
                        <a:rPr lang="en-US" u="sng" dirty="0" smtClean="0"/>
                        <a:t>Grey</a:t>
                      </a:r>
                      <a:endParaRPr lang="en-US" u="sng" dirty="0"/>
                    </a:p>
                  </a:txBody>
                  <a:tcPr/>
                </a:tc>
              </a:tr>
              <a:tr h="370840">
                <a:tc>
                  <a:txBody>
                    <a:bodyPr/>
                    <a:lstStyle/>
                    <a:p>
                      <a:pPr algn="ctr"/>
                      <a:r>
                        <a:rPr lang="en-US" dirty="0" smtClean="0"/>
                        <a:t>Firm and does not change</a:t>
                      </a:r>
                      <a:endParaRPr lang="en-US" dirty="0"/>
                    </a:p>
                  </a:txBody>
                  <a:tcPr/>
                </a:tc>
                <a:tc>
                  <a:txBody>
                    <a:bodyPr/>
                    <a:lstStyle/>
                    <a:p>
                      <a:pPr algn="ctr"/>
                      <a:r>
                        <a:rPr lang="en-US" dirty="0" smtClean="0"/>
                        <a:t>Flexible and can change</a:t>
                      </a:r>
                      <a:endParaRPr lang="en-US" dirty="0"/>
                    </a:p>
                  </a:txBody>
                  <a:tcPr/>
                </a:tc>
              </a:tr>
              <a:tr h="370840">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r>
            </a:tbl>
          </a:graphicData>
        </a:graphic>
      </p:graphicFrame>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TextBox 5"/>
          <p:cNvSpPr txBox="1"/>
          <p:nvPr/>
        </p:nvSpPr>
        <p:spPr>
          <a:xfrm>
            <a:off x="838200" y="1875354"/>
            <a:ext cx="9486900" cy="523220"/>
          </a:xfrm>
          <a:prstGeom prst="rect">
            <a:avLst/>
          </a:prstGeom>
          <a:noFill/>
        </p:spPr>
        <p:txBody>
          <a:bodyPr wrap="square" rtlCol="0">
            <a:spAutoFit/>
          </a:bodyPr>
          <a:lstStyle/>
          <a:p>
            <a:r>
              <a:rPr lang="en-US" sz="2800" dirty="0" smtClean="0">
                <a:solidFill>
                  <a:schemeClr val="bg1"/>
                </a:solidFill>
              </a:rPr>
              <a:t>What's the difference? </a:t>
            </a:r>
            <a:endParaRPr lang="en-US" sz="2800" dirty="0">
              <a:solidFill>
                <a:schemeClr val="bg1"/>
              </a:solidFill>
            </a:endParaRPr>
          </a:p>
        </p:txBody>
      </p:sp>
    </p:spTree>
    <p:extLst>
      <p:ext uri="{BB962C8B-B14F-4D97-AF65-F5344CB8AC3E}">
        <p14:creationId xmlns:p14="http://schemas.microsoft.com/office/powerpoint/2010/main" val="17165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121530"/>
              </p:ext>
            </p:extLst>
          </p:nvPr>
        </p:nvGraphicFramePr>
        <p:xfrm>
          <a:off x="838200" y="2923434"/>
          <a:ext cx="10515600" cy="1478280"/>
        </p:xfrm>
        <a:graphic>
          <a:graphicData uri="http://schemas.openxmlformats.org/drawingml/2006/table">
            <a:tbl>
              <a:tblPr firstRow="1" bandRow="1">
                <a:tableStyleId>{7DF18680-E054-41AD-8BC1-D1AEF772440D}</a:tableStyleId>
              </a:tblPr>
              <a:tblGrid>
                <a:gridCol w="5257800"/>
                <a:gridCol w="5257800"/>
              </a:tblGrid>
              <a:tr h="323060">
                <a:tc>
                  <a:txBody>
                    <a:bodyPr/>
                    <a:lstStyle/>
                    <a:p>
                      <a:pPr algn="ctr"/>
                      <a:r>
                        <a:rPr lang="en-US" u="sng" dirty="0" smtClean="0"/>
                        <a:t>Black &amp; White</a:t>
                      </a:r>
                      <a:endParaRPr lang="en-US" u="sng" dirty="0"/>
                    </a:p>
                  </a:txBody>
                  <a:tcPr/>
                </a:tc>
                <a:tc>
                  <a:txBody>
                    <a:bodyPr/>
                    <a:lstStyle/>
                    <a:p>
                      <a:pPr algn="ctr"/>
                      <a:r>
                        <a:rPr lang="en-US" u="sng" dirty="0" smtClean="0"/>
                        <a:t>Grey</a:t>
                      </a:r>
                      <a:endParaRPr lang="en-US" u="sng" dirty="0"/>
                    </a:p>
                  </a:txBody>
                  <a:tcPr/>
                </a:tc>
              </a:tr>
              <a:tr h="370840">
                <a:tc>
                  <a:txBody>
                    <a:bodyPr/>
                    <a:lstStyle/>
                    <a:p>
                      <a:pPr algn="ctr"/>
                      <a:r>
                        <a:rPr lang="en-US" dirty="0" smtClean="0"/>
                        <a:t>Firm and does not change</a:t>
                      </a:r>
                      <a:endParaRPr lang="en-US" dirty="0"/>
                    </a:p>
                  </a:txBody>
                  <a:tcPr/>
                </a:tc>
                <a:tc>
                  <a:txBody>
                    <a:bodyPr/>
                    <a:lstStyle/>
                    <a:p>
                      <a:pPr algn="ctr"/>
                      <a:r>
                        <a:rPr lang="en-US" dirty="0" smtClean="0"/>
                        <a:t>Flexible and can change</a:t>
                      </a:r>
                      <a:endParaRPr lang="en-US" dirty="0"/>
                    </a:p>
                  </a:txBody>
                  <a:tcPr/>
                </a:tc>
              </a:tr>
              <a:tr h="370840">
                <a:tc>
                  <a:txBody>
                    <a:bodyPr/>
                    <a:lstStyle/>
                    <a:p>
                      <a:pPr algn="ctr"/>
                      <a:r>
                        <a:rPr lang="en-US" dirty="0" smtClean="0"/>
                        <a:t>Requires immediate</a:t>
                      </a:r>
                      <a:r>
                        <a:rPr lang="en-US" baseline="0" dirty="0" smtClean="0"/>
                        <a:t> action</a:t>
                      </a: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r>
            </a:tbl>
          </a:graphicData>
        </a:graphic>
      </p:graphicFrame>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TextBox 5"/>
          <p:cNvSpPr txBox="1"/>
          <p:nvPr/>
        </p:nvSpPr>
        <p:spPr>
          <a:xfrm>
            <a:off x="838200" y="1875354"/>
            <a:ext cx="9486900" cy="523220"/>
          </a:xfrm>
          <a:prstGeom prst="rect">
            <a:avLst/>
          </a:prstGeom>
          <a:noFill/>
        </p:spPr>
        <p:txBody>
          <a:bodyPr wrap="square" rtlCol="0">
            <a:spAutoFit/>
          </a:bodyPr>
          <a:lstStyle/>
          <a:p>
            <a:r>
              <a:rPr lang="en-US" sz="2800" dirty="0" smtClean="0">
                <a:solidFill>
                  <a:schemeClr val="bg1"/>
                </a:solidFill>
              </a:rPr>
              <a:t>What's the difference? </a:t>
            </a:r>
            <a:endParaRPr lang="en-US" sz="2800" dirty="0">
              <a:solidFill>
                <a:schemeClr val="bg1"/>
              </a:solidFill>
            </a:endParaRPr>
          </a:p>
        </p:txBody>
      </p:sp>
    </p:spTree>
    <p:extLst>
      <p:ext uri="{BB962C8B-B14F-4D97-AF65-F5344CB8AC3E}">
        <p14:creationId xmlns:p14="http://schemas.microsoft.com/office/powerpoint/2010/main" val="938795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p:txBody>
          <a:bodyPr/>
          <a:lstStyle/>
          <a:p>
            <a:r>
              <a:rPr lang="en-US" dirty="0"/>
              <a:t>Counseling </a:t>
            </a:r>
            <a:r>
              <a:rPr lang="mr-IN" dirty="0" smtClean="0"/>
              <a:t>–</a:t>
            </a:r>
            <a:r>
              <a:rPr lang="en-US" dirty="0" smtClean="0"/>
              <a:t> Giving an answer or suggestion; advising; telling someone what they ought to do</a:t>
            </a:r>
            <a:endParaRPr lang="en-US" dirty="0"/>
          </a:p>
          <a:p>
            <a:endParaRPr lang="en-US" dirty="0" smtClean="0"/>
          </a:p>
          <a:p>
            <a:r>
              <a:rPr lang="en-US" dirty="0" smtClean="0"/>
              <a:t>Black and White Situations </a:t>
            </a:r>
            <a:r>
              <a:rPr lang="mr-IN" dirty="0" smtClean="0"/>
              <a:t>–</a:t>
            </a:r>
            <a:r>
              <a:rPr lang="en-US" dirty="0" smtClean="0"/>
              <a:t> Sin as clearly defined in the Bible</a:t>
            </a:r>
          </a:p>
          <a:p>
            <a:endParaRPr lang="en-US" dirty="0" smtClean="0"/>
          </a:p>
          <a:p>
            <a:r>
              <a:rPr lang="en-US" dirty="0" smtClean="0"/>
              <a:t>Grey Situations</a:t>
            </a:r>
            <a:r>
              <a:rPr lang="mr-IN" dirty="0" smtClean="0"/>
              <a:t>–</a:t>
            </a:r>
            <a:r>
              <a:rPr lang="en-US" dirty="0" smtClean="0"/>
              <a:t> Not Inherently sin, BUT could be</a:t>
            </a:r>
          </a:p>
        </p:txBody>
      </p:sp>
    </p:spTree>
    <p:extLst>
      <p:ext uri="{BB962C8B-B14F-4D97-AF65-F5344CB8AC3E}">
        <p14:creationId xmlns:p14="http://schemas.microsoft.com/office/powerpoint/2010/main" val="818822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1924083"/>
              </p:ext>
            </p:extLst>
          </p:nvPr>
        </p:nvGraphicFramePr>
        <p:xfrm>
          <a:off x="838200" y="2923434"/>
          <a:ext cx="10515600" cy="1478280"/>
        </p:xfrm>
        <a:graphic>
          <a:graphicData uri="http://schemas.openxmlformats.org/drawingml/2006/table">
            <a:tbl>
              <a:tblPr firstRow="1" bandRow="1">
                <a:tableStyleId>{7DF18680-E054-41AD-8BC1-D1AEF772440D}</a:tableStyleId>
              </a:tblPr>
              <a:tblGrid>
                <a:gridCol w="5257800"/>
                <a:gridCol w="5257800"/>
              </a:tblGrid>
              <a:tr h="323060">
                <a:tc>
                  <a:txBody>
                    <a:bodyPr/>
                    <a:lstStyle/>
                    <a:p>
                      <a:pPr algn="ctr"/>
                      <a:r>
                        <a:rPr lang="en-US" u="sng" dirty="0" smtClean="0"/>
                        <a:t>Black &amp; White</a:t>
                      </a:r>
                      <a:endParaRPr lang="en-US" u="sng" dirty="0"/>
                    </a:p>
                  </a:txBody>
                  <a:tcPr/>
                </a:tc>
                <a:tc>
                  <a:txBody>
                    <a:bodyPr/>
                    <a:lstStyle/>
                    <a:p>
                      <a:pPr algn="ctr"/>
                      <a:r>
                        <a:rPr lang="en-US" u="sng" dirty="0" smtClean="0"/>
                        <a:t>Grey</a:t>
                      </a:r>
                      <a:endParaRPr lang="en-US" u="sng" dirty="0"/>
                    </a:p>
                  </a:txBody>
                  <a:tcPr/>
                </a:tc>
              </a:tr>
              <a:tr h="370840">
                <a:tc>
                  <a:txBody>
                    <a:bodyPr/>
                    <a:lstStyle/>
                    <a:p>
                      <a:pPr algn="ctr"/>
                      <a:r>
                        <a:rPr lang="en-US" dirty="0" smtClean="0"/>
                        <a:t>Firm and does not change</a:t>
                      </a:r>
                      <a:endParaRPr lang="en-US" dirty="0"/>
                    </a:p>
                  </a:txBody>
                  <a:tcPr/>
                </a:tc>
                <a:tc>
                  <a:txBody>
                    <a:bodyPr/>
                    <a:lstStyle/>
                    <a:p>
                      <a:pPr algn="ctr"/>
                      <a:r>
                        <a:rPr lang="en-US" dirty="0" smtClean="0"/>
                        <a:t>Flexible and can change</a:t>
                      </a:r>
                      <a:endParaRPr lang="en-US" dirty="0"/>
                    </a:p>
                  </a:txBody>
                  <a:tcPr/>
                </a:tc>
              </a:tr>
              <a:tr h="370840">
                <a:tc>
                  <a:txBody>
                    <a:bodyPr/>
                    <a:lstStyle/>
                    <a:p>
                      <a:pPr algn="ctr"/>
                      <a:r>
                        <a:rPr lang="en-US" dirty="0" smtClean="0"/>
                        <a:t>Requires immediate</a:t>
                      </a:r>
                      <a:r>
                        <a:rPr lang="en-US" baseline="0" dirty="0" smtClean="0"/>
                        <a:t> action</a:t>
                      </a:r>
                      <a:endParaRPr lang="en-US" dirty="0"/>
                    </a:p>
                  </a:txBody>
                  <a:tcPr/>
                </a:tc>
                <a:tc>
                  <a:txBody>
                    <a:bodyPr/>
                    <a:lstStyle/>
                    <a:p>
                      <a:pPr algn="ctr"/>
                      <a:r>
                        <a:rPr lang="en-US" dirty="0" smtClean="0"/>
                        <a:t>Requires attention</a:t>
                      </a:r>
                      <a:endParaRPr lang="en-US" dirty="0"/>
                    </a:p>
                  </a:txBody>
                  <a:tcPr/>
                </a:tc>
              </a:tr>
              <a:tr h="370840">
                <a:tc>
                  <a:txBody>
                    <a:bodyPr/>
                    <a:lstStyle/>
                    <a:p>
                      <a:pPr algn="ctr"/>
                      <a:endParaRPr lang="en-US" dirty="0"/>
                    </a:p>
                  </a:txBody>
                  <a:tcPr/>
                </a:tc>
                <a:tc>
                  <a:txBody>
                    <a:bodyPr/>
                    <a:lstStyle/>
                    <a:p>
                      <a:pPr algn="ctr"/>
                      <a:endParaRPr lang="en-US" dirty="0"/>
                    </a:p>
                  </a:txBody>
                  <a:tcPr/>
                </a:tc>
              </a:tr>
            </a:tbl>
          </a:graphicData>
        </a:graphic>
      </p:graphicFrame>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TextBox 5"/>
          <p:cNvSpPr txBox="1"/>
          <p:nvPr/>
        </p:nvSpPr>
        <p:spPr>
          <a:xfrm>
            <a:off x="838200" y="1875354"/>
            <a:ext cx="9486900" cy="523220"/>
          </a:xfrm>
          <a:prstGeom prst="rect">
            <a:avLst/>
          </a:prstGeom>
          <a:noFill/>
        </p:spPr>
        <p:txBody>
          <a:bodyPr wrap="square" rtlCol="0">
            <a:spAutoFit/>
          </a:bodyPr>
          <a:lstStyle/>
          <a:p>
            <a:r>
              <a:rPr lang="en-US" sz="2800" dirty="0" smtClean="0">
                <a:solidFill>
                  <a:schemeClr val="bg1"/>
                </a:solidFill>
              </a:rPr>
              <a:t>What's the difference? </a:t>
            </a:r>
            <a:endParaRPr lang="en-US" sz="2800" dirty="0">
              <a:solidFill>
                <a:schemeClr val="bg1"/>
              </a:solidFill>
            </a:endParaRPr>
          </a:p>
        </p:txBody>
      </p:sp>
    </p:spTree>
    <p:extLst>
      <p:ext uri="{BB962C8B-B14F-4D97-AF65-F5344CB8AC3E}">
        <p14:creationId xmlns:p14="http://schemas.microsoft.com/office/powerpoint/2010/main" val="76588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0764367"/>
              </p:ext>
            </p:extLst>
          </p:nvPr>
        </p:nvGraphicFramePr>
        <p:xfrm>
          <a:off x="838200" y="2923434"/>
          <a:ext cx="10515600" cy="1478280"/>
        </p:xfrm>
        <a:graphic>
          <a:graphicData uri="http://schemas.openxmlformats.org/drawingml/2006/table">
            <a:tbl>
              <a:tblPr firstRow="1" bandRow="1">
                <a:tableStyleId>{7DF18680-E054-41AD-8BC1-D1AEF772440D}</a:tableStyleId>
              </a:tblPr>
              <a:tblGrid>
                <a:gridCol w="5257800"/>
                <a:gridCol w="5257800"/>
              </a:tblGrid>
              <a:tr h="323060">
                <a:tc>
                  <a:txBody>
                    <a:bodyPr/>
                    <a:lstStyle/>
                    <a:p>
                      <a:pPr algn="ctr"/>
                      <a:r>
                        <a:rPr lang="en-US" u="sng" dirty="0" smtClean="0"/>
                        <a:t>Black &amp; White</a:t>
                      </a:r>
                      <a:endParaRPr lang="en-US" u="sng" dirty="0"/>
                    </a:p>
                  </a:txBody>
                  <a:tcPr/>
                </a:tc>
                <a:tc>
                  <a:txBody>
                    <a:bodyPr/>
                    <a:lstStyle/>
                    <a:p>
                      <a:pPr algn="ctr"/>
                      <a:r>
                        <a:rPr lang="en-US" u="sng" dirty="0" smtClean="0"/>
                        <a:t>Grey</a:t>
                      </a:r>
                      <a:endParaRPr lang="en-US" u="sng" dirty="0"/>
                    </a:p>
                  </a:txBody>
                  <a:tcPr/>
                </a:tc>
              </a:tr>
              <a:tr h="370840">
                <a:tc>
                  <a:txBody>
                    <a:bodyPr/>
                    <a:lstStyle/>
                    <a:p>
                      <a:pPr algn="ctr"/>
                      <a:r>
                        <a:rPr lang="en-US" dirty="0" smtClean="0"/>
                        <a:t>Firm and does not change</a:t>
                      </a:r>
                      <a:endParaRPr lang="en-US" dirty="0"/>
                    </a:p>
                  </a:txBody>
                  <a:tcPr/>
                </a:tc>
                <a:tc>
                  <a:txBody>
                    <a:bodyPr/>
                    <a:lstStyle/>
                    <a:p>
                      <a:pPr algn="ctr"/>
                      <a:r>
                        <a:rPr lang="en-US" dirty="0" smtClean="0"/>
                        <a:t>Flexible and can change</a:t>
                      </a:r>
                      <a:endParaRPr lang="en-US" dirty="0"/>
                    </a:p>
                  </a:txBody>
                  <a:tcPr/>
                </a:tc>
              </a:tr>
              <a:tr h="370840">
                <a:tc>
                  <a:txBody>
                    <a:bodyPr/>
                    <a:lstStyle/>
                    <a:p>
                      <a:pPr algn="ctr"/>
                      <a:r>
                        <a:rPr lang="en-US" dirty="0" smtClean="0"/>
                        <a:t>Requires immediate</a:t>
                      </a:r>
                      <a:r>
                        <a:rPr lang="en-US" baseline="0" dirty="0" smtClean="0"/>
                        <a:t> action</a:t>
                      </a:r>
                      <a:endParaRPr lang="en-US" dirty="0"/>
                    </a:p>
                  </a:txBody>
                  <a:tcPr/>
                </a:tc>
                <a:tc>
                  <a:txBody>
                    <a:bodyPr/>
                    <a:lstStyle/>
                    <a:p>
                      <a:pPr algn="ctr"/>
                      <a:r>
                        <a:rPr lang="en-US" dirty="0" smtClean="0"/>
                        <a:t>Requires attention</a:t>
                      </a:r>
                      <a:endParaRPr lang="en-US" dirty="0"/>
                    </a:p>
                  </a:txBody>
                  <a:tcPr/>
                </a:tc>
              </a:tr>
              <a:tr h="370840">
                <a:tc>
                  <a:txBody>
                    <a:bodyPr/>
                    <a:lstStyle/>
                    <a:p>
                      <a:pPr algn="ctr"/>
                      <a:r>
                        <a:rPr lang="en-US" dirty="0" smtClean="0"/>
                        <a:t>Ultimately</a:t>
                      </a:r>
                      <a:r>
                        <a:rPr lang="en-US" baseline="0" dirty="0" smtClean="0"/>
                        <a:t> breaks fellowship</a:t>
                      </a:r>
                      <a:endParaRPr lang="en-US" dirty="0"/>
                    </a:p>
                  </a:txBody>
                  <a:tcPr/>
                </a:tc>
                <a:tc>
                  <a:txBody>
                    <a:bodyPr/>
                    <a:lstStyle/>
                    <a:p>
                      <a:pPr algn="ctr"/>
                      <a:endParaRPr lang="en-US" dirty="0"/>
                    </a:p>
                  </a:txBody>
                  <a:tcPr/>
                </a:tc>
              </a:tr>
            </a:tbl>
          </a:graphicData>
        </a:graphic>
      </p:graphicFrame>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TextBox 5"/>
          <p:cNvSpPr txBox="1"/>
          <p:nvPr/>
        </p:nvSpPr>
        <p:spPr>
          <a:xfrm>
            <a:off x="838200" y="1875354"/>
            <a:ext cx="9486900" cy="523220"/>
          </a:xfrm>
          <a:prstGeom prst="rect">
            <a:avLst/>
          </a:prstGeom>
          <a:noFill/>
        </p:spPr>
        <p:txBody>
          <a:bodyPr wrap="square" rtlCol="0">
            <a:spAutoFit/>
          </a:bodyPr>
          <a:lstStyle/>
          <a:p>
            <a:r>
              <a:rPr lang="en-US" sz="2800" dirty="0" smtClean="0">
                <a:solidFill>
                  <a:schemeClr val="bg1"/>
                </a:solidFill>
              </a:rPr>
              <a:t>What's the difference? </a:t>
            </a:r>
            <a:endParaRPr lang="en-US" sz="2800" dirty="0">
              <a:solidFill>
                <a:schemeClr val="bg1"/>
              </a:solidFill>
            </a:endParaRPr>
          </a:p>
        </p:txBody>
      </p:sp>
    </p:spTree>
    <p:extLst>
      <p:ext uri="{BB962C8B-B14F-4D97-AF65-F5344CB8AC3E}">
        <p14:creationId xmlns:p14="http://schemas.microsoft.com/office/powerpoint/2010/main" val="174752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FEET </a:t>
            </a:r>
            <a:endParaRPr lang="en-US" dirty="0"/>
          </a:p>
        </p:txBody>
      </p:sp>
      <p:graphicFrame>
        <p:nvGraphicFramePr>
          <p:cNvPr id="5" name="Content Placeholder 4"/>
          <p:cNvGraphicFramePr>
            <a:graphicFrameLocks noGrp="1"/>
          </p:cNvGraphicFramePr>
          <p:nvPr>
            <p:ph idx="1"/>
            <p:extLst/>
          </p:nvPr>
        </p:nvGraphicFramePr>
        <p:xfrm>
          <a:off x="838200" y="2923434"/>
          <a:ext cx="10515600" cy="1478280"/>
        </p:xfrm>
        <a:graphic>
          <a:graphicData uri="http://schemas.openxmlformats.org/drawingml/2006/table">
            <a:tbl>
              <a:tblPr firstRow="1" bandRow="1">
                <a:tableStyleId>{7DF18680-E054-41AD-8BC1-D1AEF772440D}</a:tableStyleId>
              </a:tblPr>
              <a:tblGrid>
                <a:gridCol w="5257800"/>
                <a:gridCol w="5257800"/>
              </a:tblGrid>
              <a:tr h="323060">
                <a:tc>
                  <a:txBody>
                    <a:bodyPr/>
                    <a:lstStyle/>
                    <a:p>
                      <a:pPr algn="ctr"/>
                      <a:r>
                        <a:rPr lang="en-US" u="sng" dirty="0" smtClean="0"/>
                        <a:t>Black &amp; White</a:t>
                      </a:r>
                      <a:endParaRPr lang="en-US" u="sng" dirty="0"/>
                    </a:p>
                  </a:txBody>
                  <a:tcPr/>
                </a:tc>
                <a:tc>
                  <a:txBody>
                    <a:bodyPr/>
                    <a:lstStyle/>
                    <a:p>
                      <a:pPr algn="ctr"/>
                      <a:r>
                        <a:rPr lang="en-US" u="sng" dirty="0" smtClean="0"/>
                        <a:t>Grey</a:t>
                      </a:r>
                      <a:endParaRPr lang="en-US" u="sng" dirty="0"/>
                    </a:p>
                  </a:txBody>
                  <a:tcPr/>
                </a:tc>
              </a:tr>
              <a:tr h="370840">
                <a:tc>
                  <a:txBody>
                    <a:bodyPr/>
                    <a:lstStyle/>
                    <a:p>
                      <a:pPr algn="ctr"/>
                      <a:r>
                        <a:rPr lang="en-US" dirty="0" smtClean="0"/>
                        <a:t>Firm and does not change</a:t>
                      </a:r>
                      <a:endParaRPr lang="en-US" dirty="0"/>
                    </a:p>
                  </a:txBody>
                  <a:tcPr/>
                </a:tc>
                <a:tc>
                  <a:txBody>
                    <a:bodyPr/>
                    <a:lstStyle/>
                    <a:p>
                      <a:pPr algn="ctr"/>
                      <a:r>
                        <a:rPr lang="en-US" dirty="0" smtClean="0"/>
                        <a:t>Flexible and can change</a:t>
                      </a:r>
                      <a:endParaRPr lang="en-US" dirty="0"/>
                    </a:p>
                  </a:txBody>
                  <a:tcPr/>
                </a:tc>
              </a:tr>
              <a:tr h="370840">
                <a:tc>
                  <a:txBody>
                    <a:bodyPr/>
                    <a:lstStyle/>
                    <a:p>
                      <a:pPr algn="ctr"/>
                      <a:r>
                        <a:rPr lang="en-US" dirty="0" smtClean="0"/>
                        <a:t>Requires immediate</a:t>
                      </a:r>
                      <a:r>
                        <a:rPr lang="en-US" baseline="0" dirty="0" smtClean="0"/>
                        <a:t> action</a:t>
                      </a:r>
                      <a:endParaRPr lang="en-US" dirty="0"/>
                    </a:p>
                  </a:txBody>
                  <a:tcPr/>
                </a:tc>
                <a:tc>
                  <a:txBody>
                    <a:bodyPr/>
                    <a:lstStyle/>
                    <a:p>
                      <a:pPr algn="ctr"/>
                      <a:r>
                        <a:rPr lang="en-US" dirty="0" smtClean="0"/>
                        <a:t>Requires attention</a:t>
                      </a:r>
                      <a:endParaRPr lang="en-US" dirty="0"/>
                    </a:p>
                  </a:txBody>
                  <a:tcPr/>
                </a:tc>
              </a:tr>
              <a:tr h="370840">
                <a:tc>
                  <a:txBody>
                    <a:bodyPr/>
                    <a:lstStyle/>
                    <a:p>
                      <a:pPr algn="ctr"/>
                      <a:r>
                        <a:rPr lang="en-US" dirty="0" smtClean="0"/>
                        <a:t>Ultimately</a:t>
                      </a:r>
                      <a:r>
                        <a:rPr lang="en-US" baseline="0" dirty="0" smtClean="0"/>
                        <a:t> breaks fellowship</a:t>
                      </a:r>
                      <a:endParaRPr lang="en-US" dirty="0"/>
                    </a:p>
                  </a:txBody>
                  <a:tcPr/>
                </a:tc>
                <a:tc>
                  <a:txBody>
                    <a:bodyPr/>
                    <a:lstStyle/>
                    <a:p>
                      <a:pPr algn="ctr"/>
                      <a:r>
                        <a:rPr lang="en-US" dirty="0" smtClean="0"/>
                        <a:t>Does not break fellowship</a:t>
                      </a:r>
                      <a:endParaRPr lang="en-US" dirty="0"/>
                    </a:p>
                  </a:txBody>
                  <a:tcPr/>
                </a:tc>
              </a:tr>
            </a:tbl>
          </a:graphicData>
        </a:graphic>
      </p:graphicFrame>
      <p:sp>
        <p:nvSpPr>
          <p:cNvPr id="4" name="Text Placeholder 3"/>
          <p:cNvSpPr>
            <a:spLocks noGrp="1"/>
          </p:cNvSpPr>
          <p:nvPr>
            <p:ph type="body" sz="quarter" idx="11"/>
          </p:nvPr>
        </p:nvSpPr>
        <p:spPr/>
        <p:txBody>
          <a:bodyPr>
            <a:normAutofit fontScale="70000" lnSpcReduction="20000"/>
          </a:bodyPr>
          <a:lstStyle/>
          <a:p>
            <a:endParaRPr lang="en-US"/>
          </a:p>
        </p:txBody>
      </p:sp>
      <p:sp>
        <p:nvSpPr>
          <p:cNvPr id="6" name="TextBox 5"/>
          <p:cNvSpPr txBox="1"/>
          <p:nvPr/>
        </p:nvSpPr>
        <p:spPr>
          <a:xfrm>
            <a:off x="838200" y="1875354"/>
            <a:ext cx="9486900" cy="523220"/>
          </a:xfrm>
          <a:prstGeom prst="rect">
            <a:avLst/>
          </a:prstGeom>
          <a:noFill/>
        </p:spPr>
        <p:txBody>
          <a:bodyPr wrap="square" rtlCol="0">
            <a:spAutoFit/>
          </a:bodyPr>
          <a:lstStyle/>
          <a:p>
            <a:r>
              <a:rPr lang="en-US" sz="2800" dirty="0" smtClean="0">
                <a:solidFill>
                  <a:schemeClr val="bg1"/>
                </a:solidFill>
              </a:rPr>
              <a:t>What's the difference? </a:t>
            </a:r>
            <a:endParaRPr lang="en-US" sz="2800" dirty="0">
              <a:solidFill>
                <a:schemeClr val="bg1"/>
              </a:solidFill>
            </a:endParaRPr>
          </a:p>
        </p:txBody>
      </p:sp>
    </p:spTree>
    <p:extLst>
      <p:ext uri="{BB962C8B-B14F-4D97-AF65-F5344CB8AC3E}">
        <p14:creationId xmlns:p14="http://schemas.microsoft.com/office/powerpoint/2010/main" val="144804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70000" lnSpcReduction="20000"/>
          </a:bodyPr>
          <a:lstStyle/>
          <a:p>
            <a:endParaRPr lang="en-US"/>
          </a:p>
        </p:txBody>
      </p:sp>
      <p:sp>
        <p:nvSpPr>
          <p:cNvPr id="6" name="Content Placeholder 5"/>
          <p:cNvSpPr>
            <a:spLocks noGrp="1"/>
          </p:cNvSpPr>
          <p:nvPr>
            <p:ph idx="1"/>
          </p:nvPr>
        </p:nvSpPr>
        <p:spPr/>
        <p:txBody>
          <a:bodyPr/>
          <a:lstStyle/>
          <a:p>
            <a:pPr lvl="0"/>
            <a:r>
              <a:rPr lang="en-US" dirty="0" smtClean="0"/>
              <a:t>What do we do if we disagree on a grey decision?</a:t>
            </a:r>
          </a:p>
          <a:p>
            <a:pPr lvl="1"/>
            <a:r>
              <a:rPr lang="en-US" dirty="0" smtClean="0"/>
              <a:t>Be humble.  Trust them and the Lord.</a:t>
            </a:r>
          </a:p>
          <a:p>
            <a:pPr lvl="1"/>
            <a:r>
              <a:rPr lang="en-US" dirty="0" smtClean="0"/>
              <a:t>Encourage and support them.  Do not give them a guilt trip.</a:t>
            </a:r>
          </a:p>
          <a:p>
            <a:pPr lvl="1"/>
            <a:r>
              <a:rPr lang="en-US" dirty="0" smtClean="0"/>
              <a:t>Do not gossip or act like they are doing something wrong.</a:t>
            </a:r>
          </a:p>
        </p:txBody>
      </p:sp>
      <p:sp>
        <p:nvSpPr>
          <p:cNvPr id="5" name="Title 4"/>
          <p:cNvSpPr>
            <a:spLocks noGrp="1"/>
          </p:cNvSpPr>
          <p:nvPr>
            <p:ph type="title"/>
          </p:nvPr>
        </p:nvSpPr>
        <p:spPr/>
        <p:txBody>
          <a:bodyPr>
            <a:normAutofit fontScale="90000"/>
          </a:bodyPr>
          <a:lstStyle/>
          <a:p>
            <a:r>
              <a:rPr lang="en-US" dirty="0" smtClean="0"/>
              <a:t>FEET</a:t>
            </a:r>
            <a:endParaRPr lang="en-US" dirty="0"/>
          </a:p>
        </p:txBody>
      </p:sp>
    </p:spTree>
    <p:extLst>
      <p:ext uri="{BB962C8B-B14F-4D97-AF65-F5344CB8AC3E}">
        <p14:creationId xmlns:p14="http://schemas.microsoft.com/office/powerpoint/2010/main" val="2123769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136"/>
            <a:ext cx="10515600" cy="533400"/>
          </a:xfrm>
        </p:spPr>
        <p:txBody>
          <a:bodyPr>
            <a:normAutofit fontScale="90000"/>
          </a:bodyPr>
          <a:lstStyle/>
          <a:p>
            <a:r>
              <a:rPr lang="en-US" dirty="0"/>
              <a:t>Review</a:t>
            </a:r>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p:txBody>
          <a:bodyPr>
            <a:normAutofit lnSpcReduction="10000"/>
          </a:bodyPr>
          <a:lstStyle/>
          <a:p>
            <a:r>
              <a:rPr lang="en-US" u="sng" dirty="0"/>
              <a:t>How do we identify</a:t>
            </a:r>
            <a:r>
              <a:rPr lang="en-US" dirty="0"/>
              <a:t> black &amp; white (sin) versus grey (no necessarily sin) situations?</a:t>
            </a:r>
          </a:p>
          <a:p>
            <a:pPr lvl="1"/>
            <a:r>
              <a:rPr lang="en-US" dirty="0"/>
              <a:t>God’s Word, His Spirit and His people</a:t>
            </a:r>
          </a:p>
          <a:p>
            <a:r>
              <a:rPr lang="en-US" u="sng" dirty="0"/>
              <a:t>Why is it it important</a:t>
            </a:r>
            <a:r>
              <a:rPr lang="en-US" dirty="0"/>
              <a:t> to identify the difference between black &amp; white and grey situations?</a:t>
            </a:r>
          </a:p>
          <a:p>
            <a:pPr lvl="1"/>
            <a:r>
              <a:rPr lang="en-US" dirty="0"/>
              <a:t>Misrepresent God.  We are either a Pharisee or partner with death.</a:t>
            </a:r>
          </a:p>
          <a:p>
            <a:r>
              <a:rPr lang="en-US" u="sng" dirty="0"/>
              <a:t>How do we process/walk alongside</a:t>
            </a:r>
            <a:r>
              <a:rPr lang="en-US" dirty="0"/>
              <a:t> of one another in both of these situations?</a:t>
            </a:r>
          </a:p>
          <a:p>
            <a:pPr lvl="1"/>
            <a:r>
              <a:rPr lang="en-US" dirty="0"/>
              <a:t>Hands </a:t>
            </a:r>
            <a:r>
              <a:rPr lang="mr-IN" dirty="0"/>
              <a:t>–</a:t>
            </a:r>
            <a:r>
              <a:rPr lang="en-US" dirty="0"/>
              <a:t> Dig in and involve others</a:t>
            </a:r>
          </a:p>
          <a:p>
            <a:pPr lvl="1"/>
            <a:r>
              <a:rPr lang="en-US" dirty="0"/>
              <a:t>Heart </a:t>
            </a:r>
            <a:r>
              <a:rPr lang="mr-IN" dirty="0"/>
              <a:t>–</a:t>
            </a:r>
            <a:r>
              <a:rPr lang="en-US" dirty="0"/>
              <a:t> Evaluate motives</a:t>
            </a:r>
          </a:p>
          <a:p>
            <a:pPr lvl="1"/>
            <a:r>
              <a:rPr lang="en-US" dirty="0"/>
              <a:t>Feet </a:t>
            </a:r>
            <a:r>
              <a:rPr lang="mr-IN" dirty="0"/>
              <a:t>–</a:t>
            </a:r>
            <a:r>
              <a:rPr lang="en-US" dirty="0"/>
              <a:t> The choice and consequences</a:t>
            </a:r>
          </a:p>
        </p:txBody>
      </p:sp>
    </p:spTree>
    <p:extLst>
      <p:ext uri="{BB962C8B-B14F-4D97-AF65-F5344CB8AC3E}">
        <p14:creationId xmlns:p14="http://schemas.microsoft.com/office/powerpoint/2010/main" val="79727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Closing</a:t>
            </a:r>
            <a:endParaRPr lang="en-US" dirty="0"/>
          </a:p>
        </p:txBody>
      </p:sp>
      <p:sp>
        <p:nvSpPr>
          <p:cNvPr id="3" name="Content Placeholder 2"/>
          <p:cNvSpPr>
            <a:spLocks noGrp="1"/>
          </p:cNvSpPr>
          <p:nvPr>
            <p:ph idx="1"/>
          </p:nvPr>
        </p:nvSpPr>
        <p:spPr/>
        <p:txBody>
          <a:bodyPr>
            <a:normAutofit/>
          </a:bodyPr>
          <a:lstStyle/>
          <a:p>
            <a:r>
              <a:rPr lang="en-US" dirty="0"/>
              <a:t>You will mess up and have opportunities to seek </a:t>
            </a:r>
            <a:r>
              <a:rPr lang="en-US" dirty="0" smtClean="0"/>
              <a:t>forgiveness</a:t>
            </a:r>
          </a:p>
          <a:p>
            <a:r>
              <a:rPr lang="en-US" dirty="0" smtClean="0"/>
              <a:t>You are FREE in Christ (Rom 14:13-23)</a:t>
            </a:r>
          </a:p>
          <a:p>
            <a:r>
              <a:rPr lang="en-US" dirty="0" smtClean="0"/>
              <a:t>Make decisions with confidence</a:t>
            </a:r>
          </a:p>
          <a:p>
            <a:r>
              <a:rPr lang="en-US" dirty="0" smtClean="0"/>
              <a:t>You have what it takes </a:t>
            </a:r>
            <a:r>
              <a:rPr lang="mr-IN" dirty="0" smtClean="0"/>
              <a:t>–</a:t>
            </a:r>
            <a:r>
              <a:rPr lang="en-US" dirty="0" smtClean="0"/>
              <a:t> the Holy Spirit (2 Pet 1:3)</a:t>
            </a:r>
          </a:p>
          <a:p>
            <a:endParaRPr lang="en-US" dirty="0"/>
          </a:p>
        </p:txBody>
      </p:sp>
      <p:sp>
        <p:nvSpPr>
          <p:cNvPr id="4" name="Text Placeholder 3"/>
          <p:cNvSpPr>
            <a:spLocks noGrp="1"/>
          </p:cNvSpPr>
          <p:nvPr>
            <p:ph type="body" sz="quarter" idx="11"/>
          </p:nvPr>
        </p:nvSpPr>
        <p:spPr/>
        <p:txBody>
          <a:bodyPr>
            <a:normAutofit fontScale="70000" lnSpcReduction="20000"/>
          </a:bodyPr>
          <a:lstStyle/>
          <a:p>
            <a:endParaRPr lang="en-US"/>
          </a:p>
        </p:txBody>
      </p:sp>
    </p:spTree>
    <p:extLst>
      <p:ext uri="{BB962C8B-B14F-4D97-AF65-F5344CB8AC3E}">
        <p14:creationId xmlns:p14="http://schemas.microsoft.com/office/powerpoint/2010/main" val="34922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Online dating?</a:t>
            </a:r>
          </a:p>
          <a:p>
            <a:r>
              <a:rPr lang="en-US" dirty="0" smtClean="0"/>
              <a:t>Buying a luxury vehicle?</a:t>
            </a:r>
          </a:p>
          <a:p>
            <a:r>
              <a:rPr lang="en-US" dirty="0" smtClean="0"/>
              <a:t>Having cosmetic surgery?</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Black &amp; White or Grey?</a:t>
            </a:r>
            <a:endParaRPr lang="en-US" dirty="0"/>
          </a:p>
        </p:txBody>
      </p:sp>
    </p:spTree>
    <p:extLst>
      <p:ext uri="{BB962C8B-B14F-4D97-AF65-F5344CB8AC3E}">
        <p14:creationId xmlns:p14="http://schemas.microsoft.com/office/powerpoint/2010/main" val="87335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Purchasing</a:t>
            </a:r>
          </a:p>
          <a:p>
            <a:r>
              <a:rPr lang="en-US" dirty="0" smtClean="0"/>
              <a:t>Debt</a:t>
            </a:r>
          </a:p>
          <a:p>
            <a:r>
              <a:rPr lang="en-US" dirty="0" smtClean="0"/>
              <a:t>Discipline</a:t>
            </a:r>
          </a:p>
          <a:p>
            <a:r>
              <a:rPr lang="en-US" dirty="0" smtClean="0"/>
              <a:t>Birth Control</a:t>
            </a:r>
          </a:p>
          <a:p>
            <a:r>
              <a:rPr lang="en-US" dirty="0" smtClean="0"/>
              <a:t>Voting</a:t>
            </a:r>
          </a:p>
          <a:p>
            <a:r>
              <a:rPr lang="en-US" dirty="0" smtClean="0"/>
              <a:t>Tithing</a:t>
            </a:r>
          </a:p>
          <a:p>
            <a:r>
              <a:rPr lang="en-US" dirty="0" smtClean="0"/>
              <a:t>Merge</a:t>
            </a:r>
          </a:p>
          <a:p>
            <a:r>
              <a:rPr lang="en-US" dirty="0" smtClean="0"/>
              <a:t>Tobacco </a:t>
            </a:r>
          </a:p>
          <a:p>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Black &amp; White or Grey?</a:t>
            </a:r>
            <a:endParaRPr lang="en-US" dirty="0"/>
          </a:p>
        </p:txBody>
      </p:sp>
      <p:sp>
        <p:nvSpPr>
          <p:cNvPr id="5" name="Content Placeholder 1"/>
          <p:cNvSpPr txBox="1">
            <a:spLocks/>
          </p:cNvSpPr>
          <p:nvPr/>
        </p:nvSpPr>
        <p:spPr>
          <a:xfrm>
            <a:off x="4032380" y="1825625"/>
            <a:ext cx="10515600" cy="3760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lumMod val="75000"/>
                    <a:lumOff val="25000"/>
                  </a:schemeClr>
                </a:solidFill>
                <a:latin typeface="Helvetica Light" charset="0"/>
                <a:ea typeface="Helvetica Light" charset="0"/>
                <a:cs typeface="Helvetica Light" charset="0"/>
              </a:defRPr>
            </a:lvl1pPr>
            <a:lvl2pPr marL="685800" indent="-228600" algn="l" defTabSz="914400" rtl="0" eaLnBrk="1" latinLnBrk="0" hangingPunct="1">
              <a:lnSpc>
                <a:spcPct val="90000"/>
              </a:lnSpc>
              <a:spcBef>
                <a:spcPts val="500"/>
              </a:spcBef>
              <a:buFont typeface="Arial"/>
              <a:buChar char="•"/>
              <a:defRPr sz="2000" b="0" i="0" kern="1200">
                <a:solidFill>
                  <a:schemeClr val="tx1">
                    <a:lumMod val="75000"/>
                    <a:lumOff val="25000"/>
                  </a:schemeClr>
                </a:solidFill>
                <a:latin typeface="Helvetica Light" charset="0"/>
                <a:ea typeface="Helvetica Light" charset="0"/>
                <a:cs typeface="Helvetica Light" charset="0"/>
              </a:defRPr>
            </a:lvl2pPr>
            <a:lvl3pPr marL="1143000" indent="-228600" algn="l" defTabSz="914400" rtl="0" eaLnBrk="1" latinLnBrk="0" hangingPunct="1">
              <a:lnSpc>
                <a:spcPct val="90000"/>
              </a:lnSpc>
              <a:spcBef>
                <a:spcPts val="500"/>
              </a:spcBef>
              <a:buFont typeface="Arial"/>
              <a:buChar char="•"/>
              <a:defRPr sz="1800" b="0" i="0" kern="1200">
                <a:solidFill>
                  <a:schemeClr val="tx1">
                    <a:lumMod val="75000"/>
                    <a:lumOff val="25000"/>
                  </a:schemeClr>
                </a:solidFill>
                <a:latin typeface="Helvetica Light" charset="0"/>
                <a:ea typeface="Helvetica Light" charset="0"/>
                <a:cs typeface="Helvetica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Helvetica Light" charset="0"/>
                <a:ea typeface="Helvetica Light" charset="0"/>
                <a:cs typeface="Helvetica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Helvetica Light" charset="0"/>
                <a:ea typeface="Helvetica Light" charset="0"/>
                <a:cs typeface="Helvetica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Dating</a:t>
            </a:r>
          </a:p>
          <a:p>
            <a:r>
              <a:rPr lang="en-US" dirty="0" smtClean="0"/>
              <a:t>Physical boundaries</a:t>
            </a:r>
          </a:p>
          <a:p>
            <a:r>
              <a:rPr lang="en-US" dirty="0" smtClean="0"/>
              <a:t>In the office</a:t>
            </a:r>
          </a:p>
          <a:p>
            <a:r>
              <a:rPr lang="en-US" dirty="0" smtClean="0"/>
              <a:t>One on one time</a:t>
            </a:r>
          </a:p>
          <a:p>
            <a:r>
              <a:rPr lang="en-US" dirty="0" smtClean="0"/>
              <a:t>Physical appearance </a:t>
            </a:r>
          </a:p>
          <a:p>
            <a:r>
              <a:rPr lang="en-US" dirty="0" smtClean="0"/>
              <a:t>Medicine</a:t>
            </a:r>
          </a:p>
          <a:p>
            <a:r>
              <a:rPr lang="en-US" dirty="0" smtClean="0"/>
              <a:t>CHL</a:t>
            </a:r>
          </a:p>
          <a:p>
            <a:r>
              <a:rPr lang="en-US" dirty="0" smtClean="0"/>
              <a:t>Private or Public  </a:t>
            </a:r>
          </a:p>
          <a:p>
            <a:endParaRPr lang="en-US" dirty="0"/>
          </a:p>
        </p:txBody>
      </p:sp>
      <p:sp>
        <p:nvSpPr>
          <p:cNvPr id="6" name="Content Placeholder 1"/>
          <p:cNvSpPr txBox="1">
            <a:spLocks/>
          </p:cNvSpPr>
          <p:nvPr/>
        </p:nvSpPr>
        <p:spPr>
          <a:xfrm>
            <a:off x="7484706" y="1825625"/>
            <a:ext cx="10515600" cy="3760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b="0" i="0" kern="1200">
                <a:solidFill>
                  <a:schemeClr val="tx1">
                    <a:lumMod val="75000"/>
                    <a:lumOff val="25000"/>
                  </a:schemeClr>
                </a:solidFill>
                <a:latin typeface="Helvetica Light" charset="0"/>
                <a:ea typeface="Helvetica Light" charset="0"/>
                <a:cs typeface="Helvetica Light" charset="0"/>
              </a:defRPr>
            </a:lvl1pPr>
            <a:lvl2pPr marL="685800" indent="-228600" algn="l" defTabSz="914400" rtl="0" eaLnBrk="1" latinLnBrk="0" hangingPunct="1">
              <a:lnSpc>
                <a:spcPct val="90000"/>
              </a:lnSpc>
              <a:spcBef>
                <a:spcPts val="500"/>
              </a:spcBef>
              <a:buFont typeface="Arial"/>
              <a:buChar char="•"/>
              <a:defRPr sz="2000" b="0" i="0" kern="1200">
                <a:solidFill>
                  <a:schemeClr val="tx1">
                    <a:lumMod val="75000"/>
                    <a:lumOff val="25000"/>
                  </a:schemeClr>
                </a:solidFill>
                <a:latin typeface="Helvetica Light" charset="0"/>
                <a:ea typeface="Helvetica Light" charset="0"/>
                <a:cs typeface="Helvetica Light" charset="0"/>
              </a:defRPr>
            </a:lvl2pPr>
            <a:lvl3pPr marL="1143000" indent="-228600" algn="l" defTabSz="914400" rtl="0" eaLnBrk="1" latinLnBrk="0" hangingPunct="1">
              <a:lnSpc>
                <a:spcPct val="90000"/>
              </a:lnSpc>
              <a:spcBef>
                <a:spcPts val="500"/>
              </a:spcBef>
              <a:buFont typeface="Arial"/>
              <a:buChar char="•"/>
              <a:defRPr sz="1800" b="0" i="0" kern="1200">
                <a:solidFill>
                  <a:schemeClr val="tx1">
                    <a:lumMod val="75000"/>
                    <a:lumOff val="25000"/>
                  </a:schemeClr>
                </a:solidFill>
                <a:latin typeface="Helvetica Light" charset="0"/>
                <a:ea typeface="Helvetica Light" charset="0"/>
                <a:cs typeface="Helvetica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Helvetica Light" charset="0"/>
                <a:ea typeface="Helvetica Light" charset="0"/>
                <a:cs typeface="Helvetica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Helvetica Light" charset="0"/>
                <a:ea typeface="Helvetica Light" charset="0"/>
                <a:cs typeface="Helvetica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Retirement</a:t>
            </a:r>
          </a:p>
          <a:p>
            <a:r>
              <a:rPr lang="en-US" dirty="0" smtClean="0"/>
              <a:t>Cremation</a:t>
            </a:r>
          </a:p>
          <a:p>
            <a:r>
              <a:rPr lang="en-US" dirty="0" smtClean="0"/>
              <a:t>Do not resuscitate</a:t>
            </a:r>
          </a:p>
          <a:p>
            <a:r>
              <a:rPr lang="en-US" dirty="0" smtClean="0"/>
              <a:t>Media</a:t>
            </a:r>
          </a:p>
          <a:p>
            <a:r>
              <a:rPr lang="en-US" dirty="0" smtClean="0"/>
              <a:t>Leggings</a:t>
            </a:r>
          </a:p>
          <a:p>
            <a:r>
              <a:rPr lang="en-US" dirty="0" smtClean="0"/>
              <a:t>KJV??</a:t>
            </a:r>
          </a:p>
          <a:p>
            <a:endParaRPr lang="en-US" dirty="0" smtClean="0"/>
          </a:p>
          <a:p>
            <a:endParaRPr lang="en-US" dirty="0"/>
          </a:p>
        </p:txBody>
      </p:sp>
    </p:spTree>
    <p:extLst>
      <p:ext uri="{BB962C8B-B14F-4D97-AF65-F5344CB8AC3E}">
        <p14:creationId xmlns:p14="http://schemas.microsoft.com/office/powerpoint/2010/main" val="20094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down)">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down)">
                                      <p:cBhvr>
                                        <p:cTn id="52" dur="500"/>
                                        <p:tgtEl>
                                          <p:spTgt spid="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wipe(down)">
                                      <p:cBhvr>
                                        <p:cTn id="57" dur="500"/>
                                        <p:tgtEl>
                                          <p:spTgt spid="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wipe(down)">
                                      <p:cBhvr>
                                        <p:cTn id="62" dur="5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wipe(down)">
                                      <p:cBhvr>
                                        <p:cTn id="67" dur="500"/>
                                        <p:tgtEl>
                                          <p:spTgt spid="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wipe(down)">
                                      <p:cBhvr>
                                        <p:cTn id="72" dur="500"/>
                                        <p:tgtEl>
                                          <p:spTgt spid="5">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wipe(down)">
                                      <p:cBhvr>
                                        <p:cTn id="77" dur="500"/>
                                        <p:tgtEl>
                                          <p:spTgt spid="5">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wipe(down)">
                                      <p:cBhvr>
                                        <p:cTn id="82" dur="500"/>
                                        <p:tgtEl>
                                          <p:spTgt spid="5">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Effect transition="in" filter="wipe(down)">
                                      <p:cBhvr>
                                        <p:cTn id="87" dur="500"/>
                                        <p:tgtEl>
                                          <p:spTgt spid="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6">
                                            <p:txEl>
                                              <p:pRg st="1" end="1"/>
                                            </p:txEl>
                                          </p:spTgt>
                                        </p:tgtEl>
                                        <p:attrNameLst>
                                          <p:attrName>style.visibility</p:attrName>
                                        </p:attrNameLst>
                                      </p:cBhvr>
                                      <p:to>
                                        <p:strVal val="visible"/>
                                      </p:to>
                                    </p:set>
                                    <p:animEffect transition="in" filter="wipe(down)">
                                      <p:cBhvr>
                                        <p:cTn id="92" dur="500"/>
                                        <p:tgtEl>
                                          <p:spTgt spid="6">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animEffect transition="in" filter="wipe(down)">
                                      <p:cBhvr>
                                        <p:cTn id="97" dur="500"/>
                                        <p:tgtEl>
                                          <p:spTgt spid="6">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6">
                                            <p:txEl>
                                              <p:pRg st="3" end="3"/>
                                            </p:txEl>
                                          </p:spTgt>
                                        </p:tgtEl>
                                        <p:attrNameLst>
                                          <p:attrName>style.visibility</p:attrName>
                                        </p:attrNameLst>
                                      </p:cBhvr>
                                      <p:to>
                                        <p:strVal val="visible"/>
                                      </p:to>
                                    </p:set>
                                    <p:animEffect transition="in" filter="wipe(down)">
                                      <p:cBhvr>
                                        <p:cTn id="102" dur="500"/>
                                        <p:tgtEl>
                                          <p:spTgt spid="6">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animEffect transition="in" filter="wipe(down)">
                                      <p:cBhvr>
                                        <p:cTn id="107" dur="500"/>
                                        <p:tgtEl>
                                          <p:spTgt spid="6">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6">
                                            <p:txEl>
                                              <p:pRg st="5" end="5"/>
                                            </p:txEl>
                                          </p:spTgt>
                                        </p:tgtEl>
                                        <p:attrNameLst>
                                          <p:attrName>style.visibility</p:attrName>
                                        </p:attrNameLst>
                                      </p:cBhvr>
                                      <p:to>
                                        <p:strVal val="visible"/>
                                      </p:to>
                                    </p:set>
                                    <p:animEffect transition="in" filter="wipe(down)">
                                      <p:cBhvr>
                                        <p:cTn id="1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We Want to Answer Today</a:t>
            </a:r>
            <a:endParaRPr lang="en-US" dirty="0"/>
          </a:p>
        </p:txBody>
      </p:sp>
      <p:sp>
        <p:nvSpPr>
          <p:cNvPr id="3" name="Content Placeholder 2"/>
          <p:cNvSpPr>
            <a:spLocks noGrp="1"/>
          </p:cNvSpPr>
          <p:nvPr>
            <p:ph idx="1"/>
          </p:nvPr>
        </p:nvSpPr>
        <p:spPr/>
        <p:txBody>
          <a:bodyPr/>
          <a:lstStyle/>
          <a:p>
            <a:r>
              <a:rPr lang="en-US" u="sng" dirty="0" smtClean="0"/>
              <a:t>How do we identify</a:t>
            </a:r>
            <a:r>
              <a:rPr lang="en-US" dirty="0" smtClean="0"/>
              <a:t> black &amp; white (sin) versus grey (not necessarily sin) situations?</a:t>
            </a:r>
          </a:p>
          <a:p>
            <a:r>
              <a:rPr lang="en-US" u="sng" dirty="0" smtClean="0"/>
              <a:t>Why is it it important</a:t>
            </a:r>
            <a:r>
              <a:rPr lang="en-US" dirty="0" smtClean="0"/>
              <a:t> to identify the difference between black &amp; white and grey situations?</a:t>
            </a:r>
          </a:p>
          <a:p>
            <a:r>
              <a:rPr lang="en-US" u="sng" dirty="0" smtClean="0"/>
              <a:t>How do we process/walk alongside</a:t>
            </a:r>
            <a:r>
              <a:rPr lang="en-US" dirty="0" smtClean="0"/>
              <a:t> of one another in both of these situations?</a:t>
            </a:r>
            <a:endParaRPr lang="en-US" dirty="0"/>
          </a:p>
        </p:txBody>
      </p:sp>
      <p:sp>
        <p:nvSpPr>
          <p:cNvPr id="4" name="Text Placeholder 3"/>
          <p:cNvSpPr>
            <a:spLocks noGrp="1"/>
          </p:cNvSpPr>
          <p:nvPr>
            <p:ph type="body" sz="quarter" idx="11"/>
          </p:nvPr>
        </p:nvSpPr>
        <p:spPr/>
        <p:txBody>
          <a:bodyPr>
            <a:normAutofit fontScale="70000" lnSpcReduction="20000"/>
          </a:bodyPr>
          <a:lstStyle/>
          <a:p>
            <a:endParaRPr lang="en-US"/>
          </a:p>
        </p:txBody>
      </p:sp>
    </p:spTree>
    <p:extLst>
      <p:ext uri="{BB962C8B-B14F-4D97-AF65-F5344CB8AC3E}">
        <p14:creationId xmlns:p14="http://schemas.microsoft.com/office/powerpoint/2010/main" val="413765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70000" lnSpcReduction="20000"/>
          </a:bodyPr>
          <a:lstStyle/>
          <a:p>
            <a:endParaRPr lang="en-US"/>
          </a:p>
        </p:txBody>
      </p:sp>
      <p:sp>
        <p:nvSpPr>
          <p:cNvPr id="6" name="Content Placeholder 5"/>
          <p:cNvSpPr>
            <a:spLocks noGrp="1"/>
          </p:cNvSpPr>
          <p:nvPr>
            <p:ph idx="1"/>
          </p:nvPr>
        </p:nvSpPr>
        <p:spPr/>
        <p:txBody>
          <a:bodyPr/>
          <a:lstStyle/>
          <a:p>
            <a:r>
              <a:rPr lang="en-US" dirty="0" smtClean="0"/>
              <a:t>With Scripture</a:t>
            </a:r>
          </a:p>
          <a:p>
            <a:endParaRPr lang="en-US" dirty="0" smtClean="0"/>
          </a:p>
          <a:p>
            <a:r>
              <a:rPr lang="en-US" dirty="0" smtClean="0"/>
              <a:t>2 Timothy 3:16-17 “All Scripture is breathed out by God and profitable for teaching, for reproof, for correction, and for training in righteousness, that the man of God may be complete, equipped for every good work.”</a:t>
            </a:r>
          </a:p>
          <a:p>
            <a:endParaRPr lang="en-US" dirty="0" smtClean="0"/>
          </a:p>
          <a:p>
            <a:r>
              <a:rPr lang="en-US" dirty="0" smtClean="0"/>
              <a:t>We need to be firm where the Bible is firm but flexible where it is flexible.</a:t>
            </a:r>
            <a:endParaRPr lang="en-US" dirty="0"/>
          </a:p>
        </p:txBody>
      </p:sp>
      <p:sp>
        <p:nvSpPr>
          <p:cNvPr id="5" name="Title 4"/>
          <p:cNvSpPr>
            <a:spLocks noGrp="1"/>
          </p:cNvSpPr>
          <p:nvPr>
            <p:ph type="title"/>
          </p:nvPr>
        </p:nvSpPr>
        <p:spPr/>
        <p:txBody>
          <a:bodyPr>
            <a:normAutofit fontScale="90000"/>
          </a:bodyPr>
          <a:lstStyle/>
          <a:p>
            <a:r>
              <a:rPr lang="en-US" dirty="0" smtClean="0"/>
              <a:t>How Do We Identify Black &amp; White vs. Grey?</a:t>
            </a:r>
            <a:endParaRPr lang="en-US" dirty="0"/>
          </a:p>
        </p:txBody>
      </p:sp>
    </p:spTree>
    <p:extLst>
      <p:ext uri="{BB962C8B-B14F-4D97-AF65-F5344CB8AC3E}">
        <p14:creationId xmlns:p14="http://schemas.microsoft.com/office/powerpoint/2010/main" val="77699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Important?</a:t>
            </a:r>
            <a:endParaRPr lang="en-US" dirty="0"/>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p:txBody>
          <a:bodyPr/>
          <a:lstStyle/>
          <a:p>
            <a:r>
              <a:rPr lang="en-US" dirty="0" smtClean="0"/>
              <a:t>We could misrepresent God! (Revelation 22:18-19)</a:t>
            </a:r>
            <a:endParaRPr lang="en-US" dirty="0"/>
          </a:p>
          <a:p>
            <a:r>
              <a:rPr lang="en-US" dirty="0" smtClean="0"/>
              <a:t>If we don’t call something </a:t>
            </a:r>
            <a:r>
              <a:rPr lang="en-US" b="1" dirty="0" smtClean="0"/>
              <a:t>sin when it is </a:t>
            </a:r>
            <a:r>
              <a:rPr lang="en-US" dirty="0" smtClean="0"/>
              <a:t>(the black &amp; white), we partner in the death and destruction of others (James 1:14-15).</a:t>
            </a:r>
          </a:p>
          <a:p>
            <a:r>
              <a:rPr lang="en-US" dirty="0" smtClean="0"/>
              <a:t>If we say something is </a:t>
            </a:r>
            <a:r>
              <a:rPr lang="en-US" b="1" dirty="0" smtClean="0"/>
              <a:t>sin when it isn’t </a:t>
            </a:r>
            <a:r>
              <a:rPr lang="en-US" dirty="0" smtClean="0"/>
              <a:t>(like the grey), we become a Pharisee.  We play God (Ezekiel 22:28).</a:t>
            </a:r>
          </a:p>
        </p:txBody>
      </p:sp>
    </p:spTree>
    <p:extLst>
      <p:ext uri="{BB962C8B-B14F-4D97-AF65-F5344CB8AC3E}">
        <p14:creationId xmlns:p14="http://schemas.microsoft.com/office/powerpoint/2010/main" val="17229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Become more like Christ. </a:t>
            </a:r>
            <a:endParaRPr lang="en-US" dirty="0" smtClean="0"/>
          </a:p>
          <a:p>
            <a:pPr lvl="0"/>
            <a:r>
              <a:rPr lang="en-US" dirty="0" smtClean="0"/>
              <a:t>It </a:t>
            </a:r>
            <a:r>
              <a:rPr lang="en-US" dirty="0"/>
              <a:t>helps each of us to glorify God in our choices.  </a:t>
            </a:r>
          </a:p>
          <a:p>
            <a:pPr lvl="0"/>
            <a:r>
              <a:rPr lang="en-US" dirty="0"/>
              <a:t>It helps us to love one </a:t>
            </a:r>
            <a:r>
              <a:rPr lang="en-US" dirty="0" smtClean="0"/>
              <a:t>another and to move </a:t>
            </a:r>
            <a:r>
              <a:rPr lang="en-US" dirty="0"/>
              <a:t>forward in unity.</a:t>
            </a:r>
          </a:p>
          <a:p>
            <a:pPr lvl="0"/>
            <a:r>
              <a:rPr lang="en-US" dirty="0"/>
              <a:t>It </a:t>
            </a:r>
            <a:r>
              <a:rPr lang="en-US" dirty="0" smtClean="0"/>
              <a:t>brings </a:t>
            </a:r>
            <a:r>
              <a:rPr lang="en-US" dirty="0"/>
              <a:t>life and </a:t>
            </a:r>
            <a:r>
              <a:rPr lang="en-US" dirty="0" smtClean="0"/>
              <a:t>freedom by giving:</a:t>
            </a:r>
            <a:endParaRPr lang="en-US" dirty="0"/>
          </a:p>
          <a:p>
            <a:pPr lvl="1"/>
            <a:r>
              <a:rPr lang="en-US" dirty="0"/>
              <a:t>Confidence in our decisions</a:t>
            </a:r>
          </a:p>
          <a:p>
            <a:pPr lvl="1"/>
            <a:r>
              <a:rPr lang="en-US" dirty="0"/>
              <a:t>Enjoyment of our choices</a:t>
            </a:r>
          </a:p>
          <a:p>
            <a:pPr lvl="1"/>
            <a:r>
              <a:rPr lang="en-US" dirty="0"/>
              <a:t>Freedom from enslavement (to opinions or sin)</a:t>
            </a:r>
          </a:p>
          <a:p>
            <a:pPr lvl="1"/>
            <a:r>
              <a:rPr lang="en-US" dirty="0"/>
              <a:t>Ability to truly celebrate with others</a:t>
            </a:r>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smtClean="0"/>
              <a:t>Opportunities In Counseling One Another</a:t>
            </a:r>
            <a:endParaRPr lang="en-US" dirty="0"/>
          </a:p>
        </p:txBody>
      </p:sp>
    </p:spTree>
    <p:extLst>
      <p:ext uri="{BB962C8B-B14F-4D97-AF65-F5344CB8AC3E}">
        <p14:creationId xmlns:p14="http://schemas.microsoft.com/office/powerpoint/2010/main" val="4865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a:t>
            </a:r>
            <a:endParaRPr lang="en-US" dirty="0"/>
          </a:p>
        </p:txBody>
      </p:sp>
      <p:sp>
        <p:nvSpPr>
          <p:cNvPr id="3" name="Content Placeholder 2"/>
          <p:cNvSpPr>
            <a:spLocks noGrp="1"/>
          </p:cNvSpPr>
          <p:nvPr>
            <p:ph idx="1"/>
          </p:nvPr>
        </p:nvSpPr>
        <p:spPr/>
        <p:txBody>
          <a:bodyPr/>
          <a:lstStyle/>
          <a:p>
            <a:pPr lvl="0"/>
            <a:endParaRPr lang="en-US" dirty="0"/>
          </a:p>
          <a:p>
            <a:pPr lvl="0"/>
            <a:r>
              <a:rPr lang="en-US" dirty="0"/>
              <a:t>Have you considered the cost of wrongly advising or counseling someone? </a:t>
            </a:r>
          </a:p>
          <a:p>
            <a:pPr lvl="0"/>
            <a:r>
              <a:rPr lang="en-US" dirty="0"/>
              <a:t>Do you drift more towards calling something sin that is not (Pharisee) or not calling something sin that is sin </a:t>
            </a:r>
            <a:r>
              <a:rPr lang="en-US" dirty="0" smtClean="0"/>
              <a:t>(partner </a:t>
            </a:r>
            <a:r>
              <a:rPr lang="en-US" dirty="0"/>
              <a:t>of death)?</a:t>
            </a:r>
          </a:p>
          <a:p>
            <a:pPr lvl="0"/>
            <a:r>
              <a:rPr lang="en-US" dirty="0"/>
              <a:t>Did anything </a:t>
            </a:r>
            <a:r>
              <a:rPr lang="en-US" dirty="0" smtClean="0"/>
              <a:t>in </a:t>
            </a:r>
            <a:r>
              <a:rPr lang="en-US" dirty="0"/>
              <a:t>the list of </a:t>
            </a:r>
            <a:r>
              <a:rPr lang="en-US" dirty="0" smtClean="0"/>
              <a:t>examples that we gave at the beginning resonate </a:t>
            </a:r>
            <a:r>
              <a:rPr lang="en-US" dirty="0"/>
              <a:t>with you? If so, what and why</a:t>
            </a:r>
            <a:r>
              <a:rPr lang="en-US" dirty="0" smtClean="0"/>
              <a:t>?</a:t>
            </a:r>
            <a:endParaRPr lang="en-US" dirty="0"/>
          </a:p>
        </p:txBody>
      </p:sp>
      <p:sp>
        <p:nvSpPr>
          <p:cNvPr id="4" name="Text Placeholder 3"/>
          <p:cNvSpPr>
            <a:spLocks noGrp="1"/>
          </p:cNvSpPr>
          <p:nvPr>
            <p:ph type="body" sz="quarter" idx="11"/>
          </p:nvPr>
        </p:nvSpPr>
        <p:spPr/>
        <p:txBody>
          <a:bodyPr>
            <a:normAutofit fontScale="70000" lnSpcReduction="20000"/>
          </a:bodyPr>
          <a:lstStyle/>
          <a:p>
            <a:endParaRPr lang="en-US"/>
          </a:p>
        </p:txBody>
      </p:sp>
    </p:spTree>
    <p:extLst>
      <p:ext uri="{BB962C8B-B14F-4D97-AF65-F5344CB8AC3E}">
        <p14:creationId xmlns:p14="http://schemas.microsoft.com/office/powerpoint/2010/main" val="1459514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1119</Words>
  <Application>Microsoft Macintosh PowerPoint</Application>
  <PresentationFormat>Widescreen</PresentationFormat>
  <Paragraphs>167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Avenir Book</vt:lpstr>
      <vt:lpstr>Avenir Heavy</vt:lpstr>
      <vt:lpstr>Calibri</vt:lpstr>
      <vt:lpstr>Calibri Light</vt:lpstr>
      <vt:lpstr>Helvetica</vt:lpstr>
      <vt:lpstr>Helvetica Light</vt:lpstr>
      <vt:lpstr>Arial</vt:lpstr>
      <vt:lpstr>Office Theme</vt:lpstr>
      <vt:lpstr>Counseling One Another Through  the Black &amp; White &amp; Grey</vt:lpstr>
      <vt:lpstr>Definitions</vt:lpstr>
      <vt:lpstr>Black &amp; White or Grey?</vt:lpstr>
      <vt:lpstr>Black &amp; White or Grey?</vt:lpstr>
      <vt:lpstr>Questions We Want to Answer Today</vt:lpstr>
      <vt:lpstr>How Do We Identify Black &amp; White vs. Grey?</vt:lpstr>
      <vt:lpstr>Why Is It Important?</vt:lpstr>
      <vt:lpstr>Opportunities In Counseling One Another</vt:lpstr>
      <vt:lpstr>Discussion Questions</vt:lpstr>
      <vt:lpstr>Decision Making Process</vt:lpstr>
      <vt:lpstr>HANDS – Your Hands</vt:lpstr>
      <vt:lpstr>HANDS – Hands of Others</vt:lpstr>
      <vt:lpstr>HEART </vt:lpstr>
      <vt:lpstr>HEART</vt:lpstr>
      <vt:lpstr>Discussion Questions</vt:lpstr>
      <vt:lpstr>FEET </vt:lpstr>
      <vt:lpstr>FEET </vt:lpstr>
      <vt:lpstr>FEET </vt:lpstr>
      <vt:lpstr>FEET </vt:lpstr>
      <vt:lpstr>FEET </vt:lpstr>
      <vt:lpstr>FEET </vt:lpstr>
      <vt:lpstr>FEET </vt:lpstr>
      <vt:lpstr>FEET</vt:lpstr>
      <vt:lpstr>Review</vt:lpstr>
      <vt:lpstr>Closing</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Becca Jimenez</dc:creator>
  <cp:lastModifiedBy>Connor Baxter</cp:lastModifiedBy>
  <cp:revision>39</cp:revision>
  <cp:lastPrinted>2017-11-30T19:22:32Z</cp:lastPrinted>
  <dcterms:created xsi:type="dcterms:W3CDTF">2017-01-24T21:04:30Z</dcterms:created>
  <dcterms:modified xsi:type="dcterms:W3CDTF">2017-11-30T21:36:54Z</dcterms:modified>
</cp:coreProperties>
</file>