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84" r:id="rId2"/>
    <p:sldId id="387" r:id="rId3"/>
    <p:sldId id="388" r:id="rId4"/>
    <p:sldId id="391" r:id="rId5"/>
    <p:sldId id="392" r:id="rId6"/>
    <p:sldId id="398" r:id="rId7"/>
    <p:sldId id="399" r:id="rId8"/>
    <p:sldId id="397" r:id="rId9"/>
    <p:sldId id="396" r:id="rId10"/>
    <p:sldId id="4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9"/>
    <p:restoredTop sz="92676"/>
  </p:normalViewPr>
  <p:slideViewPr>
    <p:cSldViewPr snapToGrid="0" snapToObjects="1">
      <p:cViewPr varScale="1">
        <p:scale>
          <a:sx n="110" d="100"/>
          <a:sy n="110" d="100"/>
        </p:scale>
        <p:origin x="176" y="272"/>
      </p:cViewPr>
      <p:guideLst/>
    </p:cSldViewPr>
  </p:slideViewPr>
  <p:outlineViewPr>
    <p:cViewPr>
      <p:scale>
        <a:sx n="33" d="100"/>
        <a:sy n="33" d="100"/>
      </p:scale>
      <p:origin x="0" y="-25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4CF70-16CD-CA4F-BC8B-8A91FEBE3DF4}" type="datetimeFigureOut">
              <a:rPr lang="en-US" smtClean="0"/>
              <a:t>3/7/18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0BFFC-0FF4-974A-898F-142EDC6ECD0F}" type="slidenum">
              <a:rPr lang="en-US" smtClean="0"/>
              <a:t>‹#›</a:t>
            </a:fld>
            <a:endParaRPr lang="en-US"/>
          </a:p>
        </p:txBody>
      </p:sp>
    </p:spTree>
    <p:extLst>
      <p:ext uri="{BB962C8B-B14F-4D97-AF65-F5344CB8AC3E}">
        <p14:creationId xmlns:p14="http://schemas.microsoft.com/office/powerpoint/2010/main" val="77646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the Jews constantly made disturbances at the instigation of </a:t>
            </a:r>
            <a:r>
              <a:rPr lang="en-US" sz="1200" b="0" i="0" kern="1200" dirty="0" err="1">
                <a:solidFill>
                  <a:schemeClr val="tx1"/>
                </a:solidFill>
                <a:effectLst/>
                <a:latin typeface="+mn-lt"/>
                <a:ea typeface="+mn-ea"/>
                <a:cs typeface="+mn-cs"/>
              </a:rPr>
              <a:t>Chrestus</a:t>
            </a:r>
            <a:r>
              <a:rPr lang="en-US" sz="1200" b="0" i="0" kern="1200" dirty="0">
                <a:solidFill>
                  <a:schemeClr val="tx1"/>
                </a:solidFill>
                <a:effectLst/>
                <a:latin typeface="+mn-lt"/>
                <a:ea typeface="+mn-ea"/>
                <a:cs typeface="+mn-cs"/>
              </a:rPr>
              <a:t>, he expelled them from Rome” (Suetonius, </a:t>
            </a:r>
            <a:r>
              <a:rPr lang="en-US" sz="1200" b="0" i="1" kern="1200" dirty="0">
                <a:solidFill>
                  <a:schemeClr val="tx1"/>
                </a:solidFill>
                <a:effectLst/>
                <a:latin typeface="+mn-lt"/>
                <a:ea typeface="+mn-ea"/>
                <a:cs typeface="+mn-cs"/>
              </a:rPr>
              <a:t>Life of Claudius</a:t>
            </a:r>
            <a:r>
              <a:rPr lang="en-US" sz="1200" b="0" i="0" kern="1200" dirty="0">
                <a:solidFill>
                  <a:schemeClr val="tx1"/>
                </a:solidFill>
                <a:effectLst/>
                <a:latin typeface="+mn-lt"/>
                <a:ea typeface="+mn-ea"/>
                <a:cs typeface="+mn-cs"/>
              </a:rPr>
              <a:t>, 25.2). Acts 18:2 speaks of this edict: “After this, Paul left Athens and went to Corinth.  There he met a Jew named Aquila, a native of Pontus, who had recently come from Italy with his wife Priscilla, because Claudius had ordered all the Jews to leave Rome.” If Rome was anything like Jerusalem, there were major factions fighting each other over ethnic divides and the nature of the Law. Best guess is it was the same in Rome. This would also explain Paul’s treatise on the nature of salvation that we see in his letter to the Romans. Regardless, we know the gospel moved forward, so much so that by ad 63 there is evidence of Christians in the upper echelon of Rome, even Caesar’s household (Phil 4:22).</a:t>
            </a:r>
            <a:endParaRPr lang="en-US" dirty="0"/>
          </a:p>
        </p:txBody>
      </p:sp>
      <p:sp>
        <p:nvSpPr>
          <p:cNvPr id="4" name="Slide Number Placeholder 3"/>
          <p:cNvSpPr>
            <a:spLocks noGrp="1"/>
          </p:cNvSpPr>
          <p:nvPr>
            <p:ph type="sldNum" sz="quarter" idx="10"/>
          </p:nvPr>
        </p:nvSpPr>
        <p:spPr/>
        <p:txBody>
          <a:bodyPr/>
          <a:lstStyle/>
          <a:p>
            <a:fld id="{0D40BFFC-0FF4-974A-898F-142EDC6ECD0F}" type="slidenum">
              <a:rPr lang="en-US" smtClean="0"/>
              <a:t>2</a:t>
            </a:fld>
            <a:endParaRPr lang="en-US"/>
          </a:p>
        </p:txBody>
      </p:sp>
    </p:spTree>
    <p:extLst>
      <p:ext uri="{BB962C8B-B14F-4D97-AF65-F5344CB8AC3E}">
        <p14:creationId xmlns:p14="http://schemas.microsoft.com/office/powerpoint/2010/main" val="138248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0BFFC-0FF4-974A-898F-142EDC6ECD0F}" type="slidenum">
              <a:rPr lang="en-US" smtClean="0"/>
              <a:t>4</a:t>
            </a:fld>
            <a:endParaRPr lang="en-US"/>
          </a:p>
        </p:txBody>
      </p:sp>
    </p:spTree>
    <p:extLst>
      <p:ext uri="{BB962C8B-B14F-4D97-AF65-F5344CB8AC3E}">
        <p14:creationId xmlns:p14="http://schemas.microsoft.com/office/powerpoint/2010/main" val="154666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40BFFC-0FF4-974A-898F-142EDC6ECD0F}" type="slidenum">
              <a:rPr lang="en-US" smtClean="0"/>
              <a:t>5</a:t>
            </a:fld>
            <a:endParaRPr lang="en-US"/>
          </a:p>
        </p:txBody>
      </p:sp>
    </p:spTree>
    <p:extLst>
      <p:ext uri="{BB962C8B-B14F-4D97-AF65-F5344CB8AC3E}">
        <p14:creationId xmlns:p14="http://schemas.microsoft.com/office/powerpoint/2010/main" val="290866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40BFFC-0FF4-974A-898F-142EDC6ECD0F}" type="slidenum">
              <a:rPr lang="en-US" smtClean="0"/>
              <a:t>6</a:t>
            </a:fld>
            <a:endParaRPr lang="en-US"/>
          </a:p>
        </p:txBody>
      </p:sp>
    </p:spTree>
    <p:extLst>
      <p:ext uri="{BB962C8B-B14F-4D97-AF65-F5344CB8AC3E}">
        <p14:creationId xmlns:p14="http://schemas.microsoft.com/office/powerpoint/2010/main" val="281399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40BFFC-0FF4-974A-898F-142EDC6ECD0F}" type="slidenum">
              <a:rPr lang="en-US" smtClean="0"/>
              <a:t>7</a:t>
            </a:fld>
            <a:endParaRPr lang="en-US"/>
          </a:p>
        </p:txBody>
      </p:sp>
    </p:spTree>
    <p:extLst>
      <p:ext uri="{BB962C8B-B14F-4D97-AF65-F5344CB8AC3E}">
        <p14:creationId xmlns:p14="http://schemas.microsoft.com/office/powerpoint/2010/main" val="87851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8</a:t>
            </a:fld>
            <a:endParaRPr lang="en-US"/>
          </a:p>
        </p:txBody>
      </p:sp>
    </p:spTree>
    <p:extLst>
      <p:ext uri="{BB962C8B-B14F-4D97-AF65-F5344CB8AC3E}">
        <p14:creationId xmlns:p14="http://schemas.microsoft.com/office/powerpoint/2010/main" val="117318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6F982-8113-F84E-886A-FAE6F147576E}"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53800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98392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207087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a:t>Click to edit headline</a:t>
            </a:r>
          </a:p>
        </p:txBody>
      </p:sp>
    </p:spTree>
    <p:extLst>
      <p:ext uri="{BB962C8B-B14F-4D97-AF65-F5344CB8AC3E}">
        <p14:creationId xmlns:p14="http://schemas.microsoft.com/office/powerpoint/2010/main" val="29261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69661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6F982-8113-F84E-886A-FAE6F147576E}"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07652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6F982-8113-F84E-886A-FAE6F147576E}"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62611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6F982-8113-F84E-886A-FAE6F147576E}" type="datetimeFigureOut">
              <a:rPr lang="en-US" smtClean="0"/>
              <a:t>3/7/18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48569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6F982-8113-F84E-886A-FAE6F147576E}" type="datetimeFigureOut">
              <a:rPr lang="en-US" smtClean="0"/>
              <a:t>3/7/18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4346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6F982-8113-F84E-886A-FAE6F147576E}" type="datetimeFigureOut">
              <a:rPr lang="en-US" smtClean="0"/>
              <a:t>3/7/18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39382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6F982-8113-F84E-886A-FAE6F147576E}"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236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6F982-8113-F84E-886A-FAE6F147576E}"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7456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F982-8113-F84E-886A-FAE6F147576E}" type="datetimeFigureOut">
              <a:rPr lang="en-US" smtClean="0"/>
              <a:t>3/7/18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02575-D057-3B47-B3CC-598744D1B4E1}" type="slidenum">
              <a:rPr lang="en-US" smtClean="0"/>
              <a:t>‹#›</a:t>
            </a:fld>
            <a:endParaRPr lang="en-US"/>
          </a:p>
        </p:txBody>
      </p:sp>
    </p:spTree>
    <p:extLst>
      <p:ext uri="{BB962C8B-B14F-4D97-AF65-F5344CB8AC3E}">
        <p14:creationId xmlns:p14="http://schemas.microsoft.com/office/powerpoint/2010/main" val="151854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58E2B-52AF-D540-8F13-9AB832AA45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658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EFFFA-0F1D-D348-8771-A0AEC6F77A6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p:cNvSpPr>
            <a:spLocks noGrp="1"/>
          </p:cNvSpPr>
          <p:nvPr>
            <p:ph type="body" sz="quarter" idx="11"/>
          </p:nvPr>
        </p:nvSpPr>
        <p:spPr/>
        <p:txBody>
          <a:bodyPr>
            <a:normAutofit fontScale="70000" lnSpcReduction="20000"/>
          </a:bodyPr>
          <a:lstStyle/>
          <a:p>
            <a:endParaRPr lang="en-US"/>
          </a:p>
        </p:txBody>
      </p:sp>
      <p:sp>
        <p:nvSpPr>
          <p:cNvPr id="5" name="Title 4"/>
          <p:cNvSpPr>
            <a:spLocks noGrp="1"/>
          </p:cNvSpPr>
          <p:nvPr>
            <p:ph type="title"/>
          </p:nvPr>
        </p:nvSpPr>
        <p:spPr/>
        <p:txBody>
          <a:bodyPr>
            <a:normAutofit fontScale="90000"/>
          </a:bodyPr>
          <a:lstStyle/>
          <a:p>
            <a:r>
              <a:rPr lang="en-US" b="1" dirty="0"/>
              <a:t>Announcements</a:t>
            </a:r>
          </a:p>
        </p:txBody>
      </p:sp>
      <p:sp>
        <p:nvSpPr>
          <p:cNvPr id="2" name="Content Placeholder 1"/>
          <p:cNvSpPr>
            <a:spLocks noGrp="1"/>
          </p:cNvSpPr>
          <p:nvPr>
            <p:ph idx="1"/>
          </p:nvPr>
        </p:nvSpPr>
        <p:spPr>
          <a:xfrm>
            <a:off x="838200" y="1825625"/>
            <a:ext cx="10515600" cy="3760788"/>
          </a:xfrm>
        </p:spPr>
        <p:txBody>
          <a:bodyPr>
            <a:normAutofit lnSpcReduction="10000"/>
          </a:bodyPr>
          <a:lstStyle/>
          <a:p>
            <a:r>
              <a:rPr lang="en-US" b="1" dirty="0">
                <a:solidFill>
                  <a:schemeClr val="bg1"/>
                </a:solidFill>
              </a:rPr>
              <a:t>Please be sure to sign in and print a name tag.</a:t>
            </a:r>
          </a:p>
          <a:p>
            <a:r>
              <a:rPr lang="en-US" b="1" dirty="0">
                <a:solidFill>
                  <a:schemeClr val="bg1"/>
                </a:solidFill>
              </a:rPr>
              <a:t>You were sent an email at 6 a.m. today with your small group room number. If you didn’t receive it, the Welcome Center volunteers have your room number.</a:t>
            </a:r>
          </a:p>
          <a:p>
            <a:r>
              <a:rPr lang="en-US" b="1" dirty="0">
                <a:solidFill>
                  <a:schemeClr val="bg1"/>
                </a:solidFill>
              </a:rPr>
              <a:t>If you have not registered and have not arranged to be in a particular group, then stay in here and come to the front. </a:t>
            </a:r>
            <a:r>
              <a:rPr lang="en-US" b="1" dirty="0" err="1">
                <a:solidFill>
                  <a:schemeClr val="bg1"/>
                </a:solidFill>
              </a:rPr>
              <a:t>Hil</a:t>
            </a:r>
            <a:r>
              <a:rPr lang="en-US" b="1" dirty="0">
                <a:solidFill>
                  <a:schemeClr val="bg1"/>
                </a:solidFill>
              </a:rPr>
              <a:t> Bowman and Rob Heath will lead the Open Group that meets in here.</a:t>
            </a:r>
          </a:p>
          <a:p>
            <a:r>
              <a:rPr lang="en-US" b="1" dirty="0">
                <a:solidFill>
                  <a:schemeClr val="bg1"/>
                </a:solidFill>
              </a:rPr>
              <a:t>If your group meets on the 2nd and 3rd floors of the West Tower, please use the </a:t>
            </a:r>
            <a:r>
              <a:rPr lang="en-US" b="1" dirty="0" err="1">
                <a:solidFill>
                  <a:schemeClr val="bg1"/>
                </a:solidFill>
              </a:rPr>
              <a:t>skybridge</a:t>
            </a:r>
            <a:r>
              <a:rPr lang="en-US" b="1" dirty="0">
                <a:solidFill>
                  <a:schemeClr val="bg1"/>
                </a:solidFill>
              </a:rPr>
              <a:t> to the 2nd floor.</a:t>
            </a:r>
          </a:p>
          <a:p>
            <a:r>
              <a:rPr lang="en-US" b="1" dirty="0">
                <a:solidFill>
                  <a:schemeClr val="bg1"/>
                </a:solidFill>
              </a:rPr>
              <a:t>Nathan </a:t>
            </a:r>
            <a:r>
              <a:rPr lang="en-US" b="1" dirty="0" err="1">
                <a:solidFill>
                  <a:schemeClr val="bg1"/>
                </a:solidFill>
              </a:rPr>
              <a:t>Wagnon</a:t>
            </a:r>
            <a:r>
              <a:rPr lang="en-US" b="1" dirty="0">
                <a:solidFill>
                  <a:schemeClr val="bg1"/>
                </a:solidFill>
              </a:rPr>
              <a:t> will be speaking next week! Don’t miss it!</a:t>
            </a:r>
          </a:p>
        </p:txBody>
      </p:sp>
    </p:spTree>
    <p:extLst>
      <p:ext uri="{BB962C8B-B14F-4D97-AF65-F5344CB8AC3E}">
        <p14:creationId xmlns:p14="http://schemas.microsoft.com/office/powerpoint/2010/main" val="38624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Where Are We?</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1987088"/>
            <a:ext cx="11074101"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dirty="0">
                <a:solidFill>
                  <a:schemeClr val="bg1"/>
                </a:solidFill>
                <a:latin typeface="Avenir Next" panose="020B0503020202020204" pitchFamily="34" charset="0"/>
                <a:cs typeface="Optima"/>
              </a:rPr>
              <a:t>CONTEXT, CONTEXT, CONTEXT!</a:t>
            </a:r>
          </a:p>
          <a:p>
            <a:pPr marL="457200" indent="-457200">
              <a:spcAft>
                <a:spcPts val="1000"/>
              </a:spcAft>
              <a:buFontTx/>
              <a:buChar char="-"/>
            </a:pPr>
            <a:r>
              <a:rPr lang="en-US" sz="3600" dirty="0">
                <a:solidFill>
                  <a:schemeClr val="bg1"/>
                </a:solidFill>
                <a:latin typeface="Avenir Next" panose="020B0503020202020204" pitchFamily="34" charset="0"/>
                <a:cs typeface="Optima"/>
              </a:rPr>
              <a:t>Historical Context</a:t>
            </a:r>
          </a:p>
          <a:p>
            <a:pPr marL="457200" indent="-457200">
              <a:spcAft>
                <a:spcPts val="1000"/>
              </a:spcAft>
              <a:buFontTx/>
              <a:buChar char="-"/>
            </a:pPr>
            <a:r>
              <a:rPr lang="en-US" sz="3600" dirty="0">
                <a:solidFill>
                  <a:schemeClr val="bg1"/>
                </a:solidFill>
                <a:latin typeface="Avenir Next" panose="020B0503020202020204" pitchFamily="34" charset="0"/>
                <a:cs typeface="Optima"/>
              </a:rPr>
              <a:t>Theological Context</a:t>
            </a:r>
          </a:p>
          <a:p>
            <a:pPr marL="457200" indent="-457200">
              <a:spcAft>
                <a:spcPts val="1000"/>
              </a:spcAft>
              <a:buFontTx/>
              <a:buChar char="-"/>
            </a:pPr>
            <a:r>
              <a:rPr lang="en-US" sz="3600" dirty="0">
                <a:solidFill>
                  <a:schemeClr val="bg1"/>
                </a:solidFill>
                <a:latin typeface="Avenir Next" panose="020B0503020202020204" pitchFamily="34" charset="0"/>
                <a:cs typeface="Optima"/>
              </a:rPr>
              <a:t>Flow of Paul’s Argument</a:t>
            </a:r>
          </a:p>
        </p:txBody>
      </p:sp>
    </p:spTree>
    <p:extLst>
      <p:ext uri="{BB962C8B-B14F-4D97-AF65-F5344CB8AC3E}">
        <p14:creationId xmlns:p14="http://schemas.microsoft.com/office/powerpoint/2010/main" val="2939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Sin</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1459963"/>
            <a:ext cx="11074101" cy="2010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dirty="0">
                <a:solidFill>
                  <a:schemeClr val="bg1"/>
                </a:solidFill>
                <a:latin typeface="Avenir Next" panose="020B0503020202020204" pitchFamily="34" charset="0"/>
                <a:cs typeface="Optima"/>
              </a:rPr>
              <a:t>Chapter 1: No Excuses (Gentiles Guilty)</a:t>
            </a:r>
          </a:p>
          <a:p>
            <a:pPr>
              <a:spcAft>
                <a:spcPts val="1000"/>
              </a:spcAft>
            </a:pPr>
            <a:r>
              <a:rPr lang="en-US" sz="3600" dirty="0">
                <a:solidFill>
                  <a:schemeClr val="bg1"/>
                </a:solidFill>
                <a:latin typeface="Avenir Next" panose="020B0503020202020204" pitchFamily="34" charset="0"/>
                <a:cs typeface="Optima"/>
              </a:rPr>
              <a:t>Chapter 2: No Distinction (Jews Guilty)</a:t>
            </a:r>
          </a:p>
          <a:p>
            <a:pPr>
              <a:spcAft>
                <a:spcPts val="1000"/>
              </a:spcAft>
            </a:pPr>
            <a:r>
              <a:rPr lang="en-US" sz="3600" dirty="0">
                <a:solidFill>
                  <a:schemeClr val="bg1"/>
                </a:solidFill>
                <a:latin typeface="Avenir Next" panose="020B0503020202020204" pitchFamily="34" charset="0"/>
                <a:cs typeface="Optima"/>
              </a:rPr>
              <a:t>Chapter 3: Guilty (Everyone Guilty)</a:t>
            </a:r>
          </a:p>
        </p:txBody>
      </p:sp>
    </p:spTree>
    <p:extLst>
      <p:ext uri="{BB962C8B-B14F-4D97-AF65-F5344CB8AC3E}">
        <p14:creationId xmlns:p14="http://schemas.microsoft.com/office/powerpoint/2010/main" val="5824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Sin (Romans 3)</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dirty="0">
                <a:solidFill>
                  <a:schemeClr val="bg1"/>
                </a:solidFill>
                <a:latin typeface="Avenir Next" panose="020B0503020202020204" pitchFamily="34" charset="0"/>
                <a:cs typeface="Optima"/>
              </a:rPr>
              <a:t>What are the questions Paul is answering?</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What is the advantage of being a Jew? (3:1-4)</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Is God just? (3:5-8)</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Are Jews better than Gentiles? (3:9-20)</a:t>
            </a:r>
          </a:p>
          <a:p>
            <a:pPr marL="514350" indent="-514350">
              <a:spcAft>
                <a:spcPts val="1000"/>
              </a:spcAft>
              <a:buAutoNum type="arabicPeriod"/>
            </a:pPr>
            <a:endParaRPr lang="en-US" sz="1200" dirty="0">
              <a:solidFill>
                <a:schemeClr val="bg1"/>
              </a:solidFill>
              <a:latin typeface="Avenir Next" panose="020B0503020202020204" pitchFamily="34" charset="0"/>
              <a:cs typeface="Optima"/>
            </a:endParaRPr>
          </a:p>
          <a:p>
            <a:pPr>
              <a:spcAft>
                <a:spcPts val="1000"/>
              </a:spcAft>
            </a:pPr>
            <a:r>
              <a:rPr lang="en-US" sz="3600" dirty="0">
                <a:solidFill>
                  <a:schemeClr val="bg1"/>
                </a:solidFill>
                <a:latin typeface="Avenir Next" panose="020B0503020202020204" pitchFamily="34" charset="0"/>
                <a:cs typeface="Optima"/>
              </a:rPr>
              <a:t>“No one will be declared righteous in his sight by observing the law . . .”</a:t>
            </a:r>
          </a:p>
          <a:p>
            <a:pPr algn="r">
              <a:spcAft>
                <a:spcPts val="1000"/>
              </a:spcAft>
            </a:pPr>
            <a:r>
              <a:rPr lang="en-US" sz="3600" dirty="0">
                <a:solidFill>
                  <a:schemeClr val="bg1"/>
                </a:solidFill>
                <a:latin typeface="Avenir Next" panose="020B0503020202020204" pitchFamily="34" charset="0"/>
                <a:cs typeface="Optima"/>
              </a:rPr>
              <a:t>Romans 3:20a</a:t>
            </a:r>
          </a:p>
        </p:txBody>
      </p:sp>
    </p:spTree>
    <p:extLst>
      <p:ext uri="{BB962C8B-B14F-4D97-AF65-F5344CB8AC3E}">
        <p14:creationId xmlns:p14="http://schemas.microsoft.com/office/powerpoint/2010/main" val="30799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Righteousness from God Revealed</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3929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77850" indent="-577850">
              <a:spcAft>
                <a:spcPts val="1000"/>
              </a:spcAft>
              <a:buAutoNum type="arabicPeriod"/>
            </a:pPr>
            <a:r>
              <a:rPr lang="en-US" sz="3600" dirty="0">
                <a:solidFill>
                  <a:schemeClr val="bg1"/>
                </a:solidFill>
                <a:latin typeface="Avenir Next" panose="020B0503020202020204" pitchFamily="34" charset="0"/>
                <a:cs typeface="Optima"/>
              </a:rPr>
              <a:t>What is the “righteousness of God”? (3:21)</a:t>
            </a:r>
          </a:p>
          <a:p>
            <a:pPr marL="577850" indent="-577850">
              <a:spcAft>
                <a:spcPts val="1000"/>
              </a:spcAft>
              <a:buAutoNum type="arabicPeriod"/>
            </a:pPr>
            <a:endParaRPr lang="en-US" sz="3600" dirty="0">
              <a:solidFill>
                <a:schemeClr val="bg1"/>
              </a:solidFill>
              <a:latin typeface="Avenir Next" panose="020B0503020202020204" pitchFamily="34" charset="0"/>
              <a:cs typeface="Optima"/>
            </a:endParaRPr>
          </a:p>
          <a:p>
            <a:pPr>
              <a:spcAft>
                <a:spcPts val="1000"/>
              </a:spcAft>
            </a:pPr>
            <a:r>
              <a:rPr lang="en-US" sz="3600" dirty="0">
                <a:solidFill>
                  <a:schemeClr val="bg1"/>
                </a:solidFill>
                <a:latin typeface="Avenir Next" panose="020B0503020202020204" pitchFamily="34" charset="0"/>
              </a:rPr>
              <a:t>“We have an advocate with the Father—Jesus Christ, the </a:t>
            </a:r>
            <a:r>
              <a:rPr lang="en-US" sz="3600" i="1" dirty="0">
                <a:solidFill>
                  <a:schemeClr val="bg1"/>
                </a:solidFill>
                <a:latin typeface="Avenir Next" panose="020B0503020202020204" pitchFamily="34" charset="0"/>
              </a:rPr>
              <a:t>Righteous One</a:t>
            </a:r>
            <a:r>
              <a:rPr lang="en-US" sz="3600" dirty="0">
                <a:solidFill>
                  <a:schemeClr val="bg1"/>
                </a:solidFill>
                <a:latin typeface="Avenir Next" panose="020B0503020202020204" pitchFamily="34" charset="0"/>
              </a:rPr>
              <a:t>.”</a:t>
            </a:r>
          </a:p>
          <a:p>
            <a:pPr algn="r">
              <a:spcAft>
                <a:spcPts val="1000"/>
              </a:spcAft>
            </a:pPr>
            <a:r>
              <a:rPr lang="en-US" sz="3600" dirty="0">
                <a:solidFill>
                  <a:schemeClr val="bg1"/>
                </a:solidFill>
                <a:latin typeface="Avenir Next" panose="020B0503020202020204" pitchFamily="34" charset="0"/>
                <a:cs typeface="Optima"/>
              </a:rPr>
              <a:t>1 John 2:1</a:t>
            </a:r>
          </a:p>
          <a:p>
            <a:pPr algn="r">
              <a:spcAft>
                <a:spcPts val="1000"/>
              </a:spcAft>
            </a:pPr>
            <a:r>
              <a:rPr lang="en-US" sz="2800" dirty="0">
                <a:solidFill>
                  <a:schemeClr val="bg1"/>
                </a:solidFill>
                <a:latin typeface="Avenir Next" panose="020B0503020202020204" pitchFamily="34" charset="0"/>
                <a:cs typeface="Optima"/>
              </a:rPr>
              <a:t>Cf. Acts 3:14, 7:52, 22:14</a:t>
            </a:r>
          </a:p>
        </p:txBody>
      </p:sp>
    </p:spTree>
    <p:extLst>
      <p:ext uri="{BB962C8B-B14F-4D97-AF65-F5344CB8AC3E}">
        <p14:creationId xmlns:p14="http://schemas.microsoft.com/office/powerpoint/2010/main" val="12807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Righteousness from God Revealed</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3559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77850" indent="-577850">
              <a:spcAft>
                <a:spcPts val="1000"/>
              </a:spcAft>
              <a:buAutoNum type="arabicPeriod"/>
            </a:pPr>
            <a:r>
              <a:rPr lang="en-US" sz="3600" dirty="0">
                <a:solidFill>
                  <a:schemeClr val="bg1"/>
                </a:solidFill>
                <a:latin typeface="Avenir Next" panose="020B0503020202020204" pitchFamily="34" charset="0"/>
                <a:cs typeface="Optima"/>
              </a:rPr>
              <a:t>What is the “righteousness of God?” (3:21)</a:t>
            </a:r>
          </a:p>
          <a:p>
            <a:pPr marL="577850" indent="-577850">
              <a:spcAft>
                <a:spcPts val="1000"/>
              </a:spcAft>
              <a:buAutoNum type="arabicPeriod"/>
            </a:pPr>
            <a:endParaRPr lang="en-US" sz="3600" dirty="0">
              <a:solidFill>
                <a:schemeClr val="bg1"/>
              </a:solidFill>
              <a:latin typeface="Avenir Next" panose="020B0503020202020204" pitchFamily="34" charset="0"/>
              <a:cs typeface="Optima"/>
            </a:endParaRPr>
          </a:p>
          <a:p>
            <a:pPr>
              <a:spcAft>
                <a:spcPts val="1000"/>
              </a:spcAft>
            </a:pPr>
            <a:r>
              <a:rPr lang="en-US" sz="3600" dirty="0">
                <a:solidFill>
                  <a:schemeClr val="bg1"/>
                </a:solidFill>
                <a:latin typeface="Avenir Next" panose="020B0503020202020204" pitchFamily="34" charset="0"/>
              </a:rPr>
              <a:t>“The Son of God became a man to enable men to become sons of God.”</a:t>
            </a:r>
          </a:p>
          <a:p>
            <a:pPr algn="r">
              <a:spcAft>
                <a:spcPts val="1000"/>
              </a:spcAft>
            </a:pPr>
            <a:endParaRPr lang="en-US" dirty="0">
              <a:solidFill>
                <a:schemeClr val="bg1"/>
              </a:solidFill>
              <a:latin typeface="Avenir Next" panose="020B0503020202020204" pitchFamily="34" charset="0"/>
              <a:cs typeface="Optima"/>
            </a:endParaRPr>
          </a:p>
          <a:p>
            <a:pPr algn="r">
              <a:spcAft>
                <a:spcPts val="1000"/>
              </a:spcAft>
            </a:pPr>
            <a:r>
              <a:rPr lang="en-US" dirty="0">
                <a:solidFill>
                  <a:schemeClr val="bg1"/>
                </a:solidFill>
                <a:latin typeface="Avenir Next" panose="020B0503020202020204" pitchFamily="34" charset="0"/>
                <a:cs typeface="Optima"/>
              </a:rPr>
              <a:t>C. S. Lewis, “The Obstinate Toy Soldiers” in </a:t>
            </a:r>
            <a:r>
              <a:rPr lang="en-US" i="1" dirty="0">
                <a:solidFill>
                  <a:schemeClr val="bg1"/>
                </a:solidFill>
                <a:latin typeface="Avenir Next" panose="020B0503020202020204" pitchFamily="34" charset="0"/>
                <a:cs typeface="Optima"/>
              </a:rPr>
              <a:t>Mere Christianity</a:t>
            </a:r>
            <a:endParaRPr lang="en-US" dirty="0">
              <a:solidFill>
                <a:schemeClr val="bg1"/>
              </a:solidFill>
              <a:latin typeface="Avenir Next" panose="020B0503020202020204" pitchFamily="34" charset="0"/>
              <a:cs typeface="Optima"/>
            </a:endParaRPr>
          </a:p>
        </p:txBody>
      </p:sp>
    </p:spTree>
    <p:extLst>
      <p:ext uri="{BB962C8B-B14F-4D97-AF65-F5344CB8AC3E}">
        <p14:creationId xmlns:p14="http://schemas.microsoft.com/office/powerpoint/2010/main" val="177222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Righteousness from God Revealed</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2564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77850" indent="-577850">
              <a:spcAft>
                <a:spcPts val="1000"/>
              </a:spcAft>
              <a:buAutoNum type="arabicPeriod"/>
            </a:pPr>
            <a:r>
              <a:rPr lang="en-US" sz="3600" dirty="0">
                <a:solidFill>
                  <a:schemeClr val="bg1"/>
                </a:solidFill>
                <a:latin typeface="Avenir Next" panose="020B0503020202020204" pitchFamily="34" charset="0"/>
                <a:cs typeface="Optima"/>
              </a:rPr>
              <a:t>What is the “righteousness of God”? (3:21)</a:t>
            </a:r>
          </a:p>
          <a:p>
            <a:pPr marL="577850" indent="-577850">
              <a:spcAft>
                <a:spcPts val="1000"/>
              </a:spcAft>
              <a:buAutoNum type="arabicPeriod"/>
            </a:pPr>
            <a:r>
              <a:rPr lang="en-US" sz="3600" dirty="0">
                <a:solidFill>
                  <a:schemeClr val="bg1"/>
                </a:solidFill>
                <a:latin typeface="Avenir Next" panose="020B0503020202020204" pitchFamily="34" charset="0"/>
                <a:cs typeface="Optima"/>
              </a:rPr>
              <a:t>Justification is free by grace through faith in the sacrifice of the Son. (3:22-25)</a:t>
            </a:r>
          </a:p>
          <a:p>
            <a:pPr marL="577850" indent="-577850">
              <a:spcAft>
                <a:spcPts val="1000"/>
              </a:spcAft>
              <a:buAutoNum type="arabicPeriod"/>
            </a:pPr>
            <a:r>
              <a:rPr lang="en-US" sz="3600" dirty="0">
                <a:solidFill>
                  <a:schemeClr val="bg1"/>
                </a:solidFill>
                <a:latin typeface="Avenir Next" panose="020B0503020202020204" pitchFamily="34" charset="0"/>
                <a:cs typeface="Optima"/>
              </a:rPr>
              <a:t>God is both just AND the one who justifies. (3:26)</a:t>
            </a:r>
          </a:p>
        </p:txBody>
      </p:sp>
    </p:spTree>
    <p:extLst>
      <p:ext uri="{BB962C8B-B14F-4D97-AF65-F5344CB8AC3E}">
        <p14:creationId xmlns:p14="http://schemas.microsoft.com/office/powerpoint/2010/main" val="267073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Sin (Romans 3)</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3375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dirty="0">
                <a:solidFill>
                  <a:schemeClr val="bg1"/>
                </a:solidFill>
                <a:latin typeface="Avenir Next" panose="020B0503020202020204" pitchFamily="34" charset="0"/>
                <a:cs typeface="Optima"/>
              </a:rPr>
              <a:t>What are the questions Paul is answering?</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What is the advantage of being a Jew? (3:1-4)</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Is God just? (3:5-8)</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Are Jews better than Gentiles? (3:9-20)</a:t>
            </a:r>
          </a:p>
          <a:p>
            <a:pPr marL="514350" indent="-514350">
              <a:spcAft>
                <a:spcPts val="1000"/>
              </a:spcAft>
              <a:buAutoNum type="arabicPeriod"/>
            </a:pPr>
            <a:r>
              <a:rPr lang="en-US" sz="3600" dirty="0">
                <a:solidFill>
                  <a:schemeClr val="bg1"/>
                </a:solidFill>
                <a:latin typeface="Avenir Next" panose="020B0503020202020204" pitchFamily="34" charset="0"/>
                <a:cs typeface="Optima"/>
              </a:rPr>
              <a:t>Can we boast in good works? (3:27-31)</a:t>
            </a:r>
          </a:p>
        </p:txBody>
      </p:sp>
    </p:spTree>
    <p:extLst>
      <p:ext uri="{BB962C8B-B14F-4D97-AF65-F5344CB8AC3E}">
        <p14:creationId xmlns:p14="http://schemas.microsoft.com/office/powerpoint/2010/main" val="65490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58E2B-52AF-D540-8F13-9AB832AA45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8A9C6A3-A551-EE49-B9F5-7B8B2790E1E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185194"/>
            <a:ext cx="12192000" cy="6858000"/>
          </a:xfrm>
          <a:prstGeom prst="rect">
            <a:avLst/>
          </a:prstGeom>
        </p:spPr>
      </p:pic>
    </p:spTree>
    <p:extLst>
      <p:ext uri="{BB962C8B-B14F-4D97-AF65-F5344CB8AC3E}">
        <p14:creationId xmlns:p14="http://schemas.microsoft.com/office/powerpoint/2010/main" val="3004877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wpoint background slides" id="{1DA1725F-A227-4A43-9A54-BBA4342E4012}" vid="{27ED0A2B-A73E-AA4F-BC4B-9E859CE359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Viewpoint background slides</Template>
  <TotalTime>4817</TotalTime>
  <Words>449</Words>
  <Application>Microsoft Macintosh PowerPoint</Application>
  <PresentationFormat>Widescreen</PresentationFormat>
  <Paragraphs>53</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Arial</vt:lpstr>
      <vt:lpstr>Avenir Book</vt:lpstr>
      <vt:lpstr>Avenir Heavy</vt:lpstr>
      <vt:lpstr>Avenir Next</vt:lpstr>
      <vt:lpstr>Calibri</vt:lpstr>
      <vt:lpstr>Calibri Light</vt:lpstr>
      <vt:lpstr>Helvetica Light</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 Spaulding</dc:creator>
  <cp:lastModifiedBy>Microsoft Office User</cp:lastModifiedBy>
  <cp:revision>165</cp:revision>
  <dcterms:created xsi:type="dcterms:W3CDTF">2016-01-29T01:26:40Z</dcterms:created>
  <dcterms:modified xsi:type="dcterms:W3CDTF">2018-03-07T21:05:02Z</dcterms:modified>
</cp:coreProperties>
</file>