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384" r:id="rId2"/>
    <p:sldId id="397" r:id="rId3"/>
    <p:sldId id="399" r:id="rId4"/>
    <p:sldId id="400" r:id="rId5"/>
    <p:sldId id="401" r:id="rId6"/>
    <p:sldId id="398" r:id="rId7"/>
    <p:sldId id="39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3"/>
    <p:restoredTop sz="57110"/>
  </p:normalViewPr>
  <p:slideViewPr>
    <p:cSldViewPr snapToGrid="0" snapToObjects="1">
      <p:cViewPr varScale="1">
        <p:scale>
          <a:sx n="83" d="100"/>
          <a:sy n="83" d="100"/>
        </p:scale>
        <p:origin x="1496" y="192"/>
      </p:cViewPr>
      <p:guideLst/>
    </p:cSldViewPr>
  </p:slideViewPr>
  <p:outlineViewPr>
    <p:cViewPr>
      <p:scale>
        <a:sx n="33" d="100"/>
        <a:sy n="33" d="100"/>
      </p:scale>
      <p:origin x="0" y="-25480"/>
    </p:cViewPr>
  </p:outlineViewPr>
  <p:notesTextViewPr>
    <p:cViewPr>
      <p:scale>
        <a:sx n="1" d="1"/>
        <a:sy n="1" d="1"/>
      </p:scale>
      <p:origin x="0" y="0"/>
    </p:cViewPr>
  </p:notesTextViewPr>
  <p:notesViewPr>
    <p:cSldViewPr snapToGrid="0" snapToObjects="1">
      <p:cViewPr varScale="1">
        <p:scale>
          <a:sx n="75" d="100"/>
          <a:sy n="75" d="100"/>
        </p:scale>
        <p:origin x="350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4CF70-16CD-CA4F-BC8B-8A91FEBE3DF4}" type="datetimeFigureOut">
              <a:rPr lang="en-US" smtClean="0"/>
              <a:t>3/28/18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0BFFC-0FF4-974A-898F-142EDC6ECD0F}" type="slidenum">
              <a:rPr lang="en-US" smtClean="0"/>
              <a:t>‹#›</a:t>
            </a:fld>
            <a:endParaRPr lang="en-US"/>
          </a:p>
        </p:txBody>
      </p:sp>
    </p:spTree>
    <p:extLst>
      <p:ext uri="{BB962C8B-B14F-4D97-AF65-F5344CB8AC3E}">
        <p14:creationId xmlns:p14="http://schemas.microsoft.com/office/powerpoint/2010/main" val="77646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r>
              <a:rPr lang="en-US" dirty="0"/>
              <a:t>In 2008, I lived in Haiti on an orphanage during the food crisis, mud cookies and started a malnutrition clinic</a:t>
            </a:r>
          </a:p>
          <a:p>
            <a:pPr marL="228600" lvl="0" indent="-228600">
              <a:buAutoNum type="arabicPeriod"/>
            </a:pPr>
            <a:r>
              <a:rPr lang="en-US" dirty="0"/>
              <a:t>We ran out of water frequently, one night, New Orleans style </a:t>
            </a:r>
            <a:r>
              <a:rPr lang="en-US" dirty="0" err="1"/>
              <a:t>mauseleoms</a:t>
            </a:r>
            <a:r>
              <a:rPr lang="en-US" dirty="0"/>
              <a:t>, people sleep in them, creepiest place I’ve ever seen…fires, “greater is he</a:t>
            </a:r>
          </a:p>
          <a:p>
            <a:pPr marL="228600" indent="-228600">
              <a:buAutoNum type="arabicPeriod"/>
            </a:pPr>
            <a:r>
              <a:rPr lang="en-US" dirty="0"/>
              <a:t>Here’s the crazy thing about Haiti - Story of Haiti – Jewel of the </a:t>
            </a:r>
            <a:r>
              <a:rPr lang="en-US" dirty="0" err="1"/>
              <a:t>Carribean</a:t>
            </a:r>
            <a:r>
              <a:rPr lang="en-US" dirty="0"/>
              <a:t>, </a:t>
            </a:r>
            <a:r>
              <a:rPr lang="en-US" dirty="0" err="1"/>
              <a:t>Napolean’s</a:t>
            </a:r>
            <a:r>
              <a:rPr lang="en-US" dirty="0"/>
              <a:t>, only successful slave revolt to overthrow a nation and maintain power.</a:t>
            </a:r>
          </a:p>
          <a:p>
            <a:pPr marL="228600" indent="-228600">
              <a:buAutoNum type="arabicPeriod"/>
            </a:pPr>
            <a:r>
              <a:rPr lang="en-US" dirty="0"/>
              <a:t>But…sadly, they maintained freedom, but did not maintain prosperity because it was ruled in selfishness, unrighteousness and squandering</a:t>
            </a:r>
          </a:p>
          <a:p>
            <a:pPr marL="228600" indent="-228600">
              <a:buAutoNum type="arabicPeriod"/>
            </a:pPr>
            <a:r>
              <a:rPr lang="en-US" dirty="0"/>
              <a:t>No infrastructure for the people and so they lived in the short term to meet needs regardless of the implications. </a:t>
            </a:r>
          </a:p>
          <a:p>
            <a:pPr marL="685800" lvl="1" indent="-228600">
              <a:buAutoNum type="arabicPeriod"/>
            </a:pPr>
            <a:r>
              <a:rPr lang="en-US" dirty="0"/>
              <a:t>They cut down the trees for firewood to cook. When the rains come in hurricane season, they topsoil is washed away. </a:t>
            </a:r>
          </a:p>
          <a:p>
            <a:pPr marL="685800" lvl="1" indent="-228600">
              <a:buAutoNum type="arabicPeriod"/>
            </a:pPr>
            <a:r>
              <a:rPr lang="en-US" dirty="0"/>
              <a:t>With the topsoil gone, the land in general is a rocky wasteland and thus nothing grows. But there’s another problem</a:t>
            </a:r>
          </a:p>
          <a:p>
            <a:pPr marL="685800" lvl="1" indent="-228600">
              <a:buAutoNum type="arabicPeriod"/>
            </a:pPr>
            <a:r>
              <a:rPr lang="en-US" dirty="0"/>
              <a:t>The topsoil ran down into the ocean and killed off all the marine life and thus hardly any fish either</a:t>
            </a:r>
          </a:p>
          <a:p>
            <a:pPr marL="228600" lvl="0" indent="-228600">
              <a:buAutoNum type="arabicPeriod"/>
            </a:pPr>
            <a:r>
              <a:rPr lang="en-US" dirty="0"/>
              <a:t>IN THE SAME WAY…Jesus has freed us from slavery to sin, but lead in selfishness, unrighteousness and squandering</a:t>
            </a:r>
          </a:p>
          <a:p>
            <a:pPr marL="685800" lvl="1" indent="-228600">
              <a:buAutoNum type="arabicPeriod"/>
            </a:pPr>
            <a:r>
              <a:rPr lang="en-US" dirty="0"/>
              <a:t>And sadly many of us are living in the short term regardless of the implications</a:t>
            </a:r>
          </a:p>
          <a:p>
            <a:pPr marL="1143000" lvl="2" indent="-228600">
              <a:buAutoNum type="arabicPeriod"/>
            </a:pPr>
            <a:r>
              <a:rPr lang="en-US" dirty="0"/>
              <a:t>Today – we’re </a:t>
            </a:r>
            <a:r>
              <a:rPr lang="en-US" dirty="0" err="1"/>
              <a:t>gonna</a:t>
            </a:r>
            <a:r>
              <a:rPr lang="en-US" dirty="0"/>
              <a:t> talk 3 checks: Zombie Check, Machete Check, Gut Check from Rom 6</a:t>
            </a:r>
          </a:p>
          <a:p>
            <a:pPr marL="1143000" lvl="2" indent="-228600">
              <a:buAutoNum type="arabicPeriod"/>
            </a:pPr>
            <a:r>
              <a:rPr lang="en-US" dirty="0"/>
              <a:t>And men – the truth of Romans 6 changed my eternity</a:t>
            </a:r>
          </a:p>
          <a:p>
            <a:endParaRPr lang="en-US" dirty="0"/>
          </a:p>
        </p:txBody>
      </p:sp>
      <p:sp>
        <p:nvSpPr>
          <p:cNvPr id="4" name="Slide Number Placeholder 3"/>
          <p:cNvSpPr>
            <a:spLocks noGrp="1"/>
          </p:cNvSpPr>
          <p:nvPr>
            <p:ph type="sldNum" sz="quarter" idx="10"/>
          </p:nvPr>
        </p:nvSpPr>
        <p:spPr/>
        <p:txBody>
          <a:bodyPr/>
          <a:lstStyle/>
          <a:p>
            <a:fld id="{0D40BFFC-0FF4-974A-898F-142EDC6ECD0F}" type="slidenum">
              <a:rPr lang="en-US" smtClean="0"/>
              <a:t>1</a:t>
            </a:fld>
            <a:endParaRPr lang="en-US"/>
          </a:p>
        </p:txBody>
      </p:sp>
    </p:spTree>
    <p:extLst>
      <p:ext uri="{BB962C8B-B14F-4D97-AF65-F5344CB8AC3E}">
        <p14:creationId xmlns:p14="http://schemas.microsoft.com/office/powerpoint/2010/main" val="78480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ALT: No longer slaves – only successful slave revolution in the history of the World</a:t>
            </a:r>
          </a:p>
          <a:p>
            <a:pPr marL="228600" indent="-228600">
              <a:buFont typeface="+mj-lt"/>
              <a:buAutoNum type="arabicPeriod"/>
            </a:pPr>
            <a:r>
              <a:rPr lang="en-US" dirty="0"/>
              <a:t>Yet Haitians live with a strange fear. Zombies.</a:t>
            </a:r>
          </a:p>
          <a:p>
            <a:pPr marL="228600" indent="-228600">
              <a:buFont typeface="+mj-lt"/>
              <a:buAutoNum type="arabicPeriod"/>
            </a:pPr>
            <a:r>
              <a:rPr lang="en-US" dirty="0"/>
              <a:t>They believe that Voodoo doctors can poison </a:t>
            </a:r>
            <a:r>
              <a:rPr lang="en-US" dirty="0" err="1"/>
              <a:t>ppl</a:t>
            </a:r>
            <a:r>
              <a:rPr lang="en-US" dirty="0"/>
              <a:t> to appear dead, families will bury them, and they will exhume and reanimate the person in a state of slavery…	</a:t>
            </a:r>
          </a:p>
          <a:p>
            <a:pPr marL="685800" lvl="1" indent="-228600">
              <a:buFont typeface="+mj-lt"/>
              <a:buAutoNum type="arabicPeriod"/>
            </a:pPr>
            <a:r>
              <a:rPr lang="en-US" dirty="0"/>
              <a:t>No joke Article 246 of the Haitian Criminal Code – it spells out the illegality of making a person a zombie. Papa Doc Duvalier, Haitian president, was believed to have an army comprised solely of zombies named the </a:t>
            </a:r>
            <a:r>
              <a:rPr lang="en-US" dirty="0" err="1"/>
              <a:t>Tonton</a:t>
            </a:r>
            <a:r>
              <a:rPr lang="en-US" dirty="0"/>
              <a:t> </a:t>
            </a:r>
            <a:r>
              <a:rPr lang="en-US" dirty="0" err="1"/>
              <a:t>Macoutes</a:t>
            </a:r>
            <a:r>
              <a:rPr lang="en-US" dirty="0"/>
              <a:t> (boogeymen).</a:t>
            </a:r>
          </a:p>
          <a:p>
            <a:pPr marL="228600" indent="-228600">
              <a:buFont typeface="+mj-lt"/>
              <a:buAutoNum type="arabicPeriod"/>
            </a:pPr>
            <a:r>
              <a:rPr lang="en-US" dirty="0"/>
              <a:t>So although they are free from slavery and are living, a zombie lives as though they are dead and until the control of another. It’s a legal judicial freedom from slavery, but a personal mental slavery to another.</a:t>
            </a:r>
          </a:p>
          <a:p>
            <a:pPr marL="228600" indent="-228600">
              <a:buFont typeface="+mj-lt"/>
              <a:buAutoNum type="arabicPeriod"/>
            </a:pPr>
            <a:r>
              <a:rPr lang="en-US" dirty="0"/>
              <a:t>Why do I tell you this?  (PERSONALIZE IT: I trusted Christ, but gave myself over to </a:t>
            </a:r>
            <a:r>
              <a:rPr lang="en-US" dirty="0" err="1"/>
              <a:t>alc</a:t>
            </a:r>
            <a:r>
              <a:rPr lang="en-US" dirty="0"/>
              <a:t>, status, women, and EVEN STILL: critical spirit, pride, comfort in sleep/food, daydream about </a:t>
            </a:r>
            <a:r>
              <a:rPr lang="en-US" dirty="0" err="1"/>
              <a:t>alc</a:t>
            </a:r>
            <a:r>
              <a:rPr lang="en-US" dirty="0"/>
              <a:t>)</a:t>
            </a:r>
          </a:p>
          <a:p>
            <a:pPr marL="228600" indent="-228600">
              <a:buFont typeface="+mj-lt"/>
              <a:buAutoNum type="arabicPeriod"/>
            </a:pPr>
            <a:r>
              <a:rPr lang="en-US" dirty="0"/>
              <a:t>Because Jesus set us free from our oppressor: Sin</a:t>
            </a:r>
          </a:p>
          <a:p>
            <a:pPr marL="228600" indent="-228600">
              <a:buFont typeface="+mj-lt"/>
              <a:buAutoNum type="arabicPeriod"/>
            </a:pPr>
            <a:r>
              <a:rPr lang="en-US" dirty="0"/>
              <a:t>Yet, unlike the Haitians who have been freed and now fear becoming enslaved again as a zombie – we have been freed and yet </a:t>
            </a:r>
            <a:r>
              <a:rPr lang="en-US" dirty="0" err="1"/>
              <a:t>willingingly</a:t>
            </a:r>
            <a:r>
              <a:rPr lang="en-US" dirty="0"/>
              <a:t> will give ourselves back over to the control of another…following the desires, whims, impulses and whispers of the world, our flesh and Satan.</a:t>
            </a:r>
          </a:p>
          <a:p>
            <a:pPr marL="228600" indent="-228600">
              <a:buFont typeface="+mj-lt"/>
              <a:buAutoNum type="arabicPeriod"/>
            </a:pPr>
            <a:r>
              <a:rPr lang="en-US" dirty="0"/>
              <a:t>Romans 6 changed my life at age 30 because I believed the promise that I was no longer a slave to sin in Christ. And surrendered myself to him as Lord. And would never be enslaved to another. You will be a slave to someone…Jesus or sin. There is no other daily option.</a:t>
            </a:r>
          </a:p>
          <a:p>
            <a:pPr marL="228600" indent="-228600">
              <a:buFont typeface="+mj-lt"/>
              <a:buAutoNum type="arabicPeriod"/>
            </a:pPr>
            <a:r>
              <a:rPr lang="en-US" dirty="0"/>
              <a:t>So, my question for you this morning is “If you are in Christ, you have been freed from slavery to sin, but where are you living like a zombie, alive, yet living as dead and under the control of another?</a:t>
            </a:r>
          </a:p>
          <a:p>
            <a:pPr marL="685800" lvl="1" indent="-228600">
              <a:buFont typeface="+mj-lt"/>
              <a:buAutoNum type="arabicPeriod"/>
            </a:pPr>
            <a:r>
              <a:rPr lang="en-US" dirty="0"/>
              <a:t>As thought starters, I think we live compartmentalized lives…Jesus you can have a, b and c, but I retain control of x, y and z. He is either LORD of all or not at all. </a:t>
            </a:r>
          </a:p>
          <a:p>
            <a:pPr marL="1143000" lvl="2" indent="-228600">
              <a:buFont typeface="+mj-lt"/>
              <a:buAutoNum type="arabicPeriod"/>
            </a:pPr>
            <a:r>
              <a:rPr lang="en-US" dirty="0"/>
              <a:t>Marriage, work, friendships, flirtations, money, identity, pride/ego, status, </a:t>
            </a:r>
            <a:r>
              <a:rPr lang="en-US" dirty="0" err="1"/>
              <a:t>offendable</a:t>
            </a:r>
            <a:r>
              <a:rPr lang="en-US" dirty="0"/>
              <a:t>, argumentative and desire to be right, emotions, </a:t>
            </a:r>
          </a:p>
          <a:p>
            <a:pPr marL="228600" indent="-228600">
              <a:buFont typeface="+mj-lt"/>
              <a:buAutoNum type="arabicPeriod"/>
            </a:pPr>
            <a:endParaRPr lang="en-US" dirty="0"/>
          </a:p>
          <a:p>
            <a:pPr marL="685800" lvl="1" indent="-228600">
              <a:buFont typeface="+mj-lt"/>
              <a:buAutoNum type="arabicPeriod"/>
            </a:pPr>
            <a:r>
              <a:rPr lang="en-US" b="1" dirty="0"/>
              <a:t>So I’ll ask you, in what areas of life are you living as a zombie, the freed living man living like a slave to another?</a:t>
            </a:r>
          </a:p>
        </p:txBody>
      </p:sp>
      <p:sp>
        <p:nvSpPr>
          <p:cNvPr id="4" name="Slide Number Placeholder 3"/>
          <p:cNvSpPr>
            <a:spLocks noGrp="1"/>
          </p:cNvSpPr>
          <p:nvPr>
            <p:ph type="sldNum" sz="quarter" idx="10"/>
          </p:nvPr>
        </p:nvSpPr>
        <p:spPr/>
        <p:txBody>
          <a:bodyPr/>
          <a:lstStyle/>
          <a:p>
            <a:fld id="{0D40BFFC-0FF4-974A-898F-142EDC6ECD0F}" type="slidenum">
              <a:rPr lang="en-US" smtClean="0"/>
              <a:t>2</a:t>
            </a:fld>
            <a:endParaRPr lang="en-US"/>
          </a:p>
        </p:txBody>
      </p:sp>
    </p:spTree>
    <p:extLst>
      <p:ext uri="{BB962C8B-B14F-4D97-AF65-F5344CB8AC3E}">
        <p14:creationId xmlns:p14="http://schemas.microsoft.com/office/powerpoint/2010/main" val="117318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 Haiti, there was something that was really alarming…everyone walked around with 2 foot swords. It’s kind of troubling…some dude, speaking to you in another language, wielding a sword</a:t>
            </a:r>
          </a:p>
          <a:p>
            <a:pPr marL="228600" indent="-228600">
              <a:buAutoNum type="arabicPeriod"/>
            </a:pPr>
            <a:r>
              <a:rPr lang="en-US" dirty="0"/>
              <a:t>the machete is the equivalent of the smart phone: everyone has one, everyone carries it everywhere and they can be used for good or bad.</a:t>
            </a:r>
          </a:p>
          <a:p>
            <a:pPr marL="228600" indent="-228600">
              <a:buAutoNum type="arabicPeriod"/>
            </a:pPr>
            <a:r>
              <a:rPr lang="en-US" dirty="0"/>
              <a:t>On the weekends, I would take Kreyol gospel tracts into the mountains and hand them out: “</a:t>
            </a:r>
            <a:r>
              <a:rPr lang="en-US" dirty="0" err="1"/>
              <a:t>Mwe</a:t>
            </a:r>
            <a:r>
              <a:rPr lang="en-US" dirty="0"/>
              <a:t> gen un petit bib </a:t>
            </a:r>
            <a:r>
              <a:rPr lang="en-US" dirty="0" err="1"/>
              <a:t>pu</a:t>
            </a:r>
            <a:r>
              <a:rPr lang="en-US" dirty="0"/>
              <a:t> </a:t>
            </a:r>
            <a:r>
              <a:rPr lang="en-US" dirty="0" err="1"/>
              <a:t>ew</a:t>
            </a:r>
            <a:r>
              <a:rPr lang="en-US" dirty="0"/>
              <a:t>.”</a:t>
            </a:r>
          </a:p>
          <a:p>
            <a:pPr marL="228600" indent="-228600">
              <a:buAutoNum type="arabicPeriod"/>
            </a:pPr>
            <a:r>
              <a:rPr lang="en-US" dirty="0"/>
              <a:t>One day, my little translator </a:t>
            </a:r>
            <a:r>
              <a:rPr lang="en-US" dirty="0" err="1"/>
              <a:t>Wesh</a:t>
            </a:r>
            <a:r>
              <a:rPr lang="en-US" dirty="0"/>
              <a:t> was running the trails with me and as we approached three farmers, he suddenly stopped dead in his tracks</a:t>
            </a:r>
          </a:p>
          <a:p>
            <a:pPr marL="685800" lvl="1" indent="-228600">
              <a:buAutoNum type="arabicPeriod"/>
            </a:pPr>
            <a:r>
              <a:rPr lang="en-US" dirty="0"/>
              <a:t>Why’d you stop? They’re saying they’ll kill us. Are you sure? Yes, they say if you come any closer they’ll chop us up into bits. Oh. Good translator.</a:t>
            </a:r>
          </a:p>
          <a:p>
            <a:pPr marL="228600" lvl="0" indent="-228600">
              <a:buAutoNum type="arabicPeriod"/>
            </a:pPr>
            <a:r>
              <a:rPr lang="en-US" dirty="0"/>
              <a:t>I share this because a machete can be used for good or evil. It’s an incredible tool or an incredible weapon. </a:t>
            </a:r>
          </a:p>
          <a:p>
            <a:pPr marL="685800" lvl="1" indent="-228600">
              <a:buAutoNum type="arabicPeriod"/>
            </a:pPr>
            <a:r>
              <a:rPr lang="en-US" dirty="0"/>
              <a:t>And get this – the only thing that distinguishes it from being helpful or deadly is the heart of the person holding it.</a:t>
            </a:r>
          </a:p>
          <a:p>
            <a:pPr marL="228600" lvl="0" indent="-228600">
              <a:buAutoNum type="arabicPeriod"/>
            </a:pPr>
            <a:r>
              <a:rPr lang="en-US" dirty="0"/>
              <a:t>So it is with your body. Your body is a temple of God and good works prepared in advance, but can also be used for terrible evil…</a:t>
            </a:r>
          </a:p>
          <a:p>
            <a:pPr marL="685800" lvl="1" indent="-228600">
              <a:buAutoNum type="arabicPeriod"/>
            </a:pPr>
            <a:r>
              <a:rPr lang="en-US" dirty="0"/>
              <a:t>And the only determining factor of whether you’ll be helpful or deadly is the condition of your heart on any given day.</a:t>
            </a:r>
          </a:p>
          <a:p>
            <a:pPr marL="685800" lvl="1" indent="-228600">
              <a:buAutoNum type="arabicPeriod"/>
            </a:pPr>
            <a:r>
              <a:rPr lang="en-US" dirty="0"/>
              <a:t>Will your eyes be used as a shepherd to care or as a wolf to lust and devour</a:t>
            </a:r>
          </a:p>
          <a:p>
            <a:pPr marL="685800" lvl="1" indent="-228600">
              <a:buAutoNum type="arabicPeriod"/>
            </a:pPr>
            <a:r>
              <a:rPr lang="en-US" dirty="0"/>
              <a:t>Will your mind be used to bring order and help other or for manipulation and personal advancement</a:t>
            </a:r>
          </a:p>
          <a:p>
            <a:pPr marL="685800" lvl="1" indent="-228600">
              <a:buAutoNum type="arabicPeriod"/>
            </a:pPr>
            <a:r>
              <a:rPr lang="en-US" dirty="0"/>
              <a:t>Will your hand be used to selflessly help and serve others or to masturbate and selfishly sin</a:t>
            </a:r>
          </a:p>
          <a:p>
            <a:pPr marL="685800" lvl="1" indent="-228600">
              <a:buAutoNum type="arabicPeriod"/>
            </a:pPr>
            <a:r>
              <a:rPr lang="en-US" dirty="0"/>
              <a:t>Will your feet go on the path of righteous or will your feet walk into darkness – sleeping over at a woman’s apt, staying at a bar later than you should, walking with your phone into the bathroom to look at things you shouldn’t</a:t>
            </a:r>
          </a:p>
          <a:p>
            <a:pPr marL="228600" lvl="0" indent="-228600">
              <a:buAutoNum type="arabicPeriod"/>
            </a:pPr>
            <a:r>
              <a:rPr lang="en-US" dirty="0"/>
              <a:t>As people confess in your groups, prayer for </a:t>
            </a:r>
            <a:r>
              <a:rPr lang="en-US" dirty="0" err="1"/>
              <a:t>eachother</a:t>
            </a:r>
            <a:r>
              <a:rPr lang="en-US" dirty="0"/>
              <a:t> </a:t>
            </a:r>
          </a:p>
        </p:txBody>
      </p:sp>
      <p:sp>
        <p:nvSpPr>
          <p:cNvPr id="4" name="Slide Number Placeholder 3"/>
          <p:cNvSpPr>
            <a:spLocks noGrp="1"/>
          </p:cNvSpPr>
          <p:nvPr>
            <p:ph type="sldNum" sz="quarter" idx="10"/>
          </p:nvPr>
        </p:nvSpPr>
        <p:spPr/>
        <p:txBody>
          <a:bodyPr/>
          <a:lstStyle/>
          <a:p>
            <a:fld id="{0D40BFFC-0FF4-974A-898F-142EDC6ECD0F}" type="slidenum">
              <a:rPr lang="en-US" smtClean="0"/>
              <a:t>3</a:t>
            </a:fld>
            <a:endParaRPr lang="en-US"/>
          </a:p>
        </p:txBody>
      </p:sp>
    </p:spTree>
    <p:extLst>
      <p:ext uri="{BB962C8B-B14F-4D97-AF65-F5344CB8AC3E}">
        <p14:creationId xmlns:p14="http://schemas.microsoft.com/office/powerpoint/2010/main" val="188924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Ran out of water on the orphanage. But we had these water tanks that held water that ran to our shower. It came out clear and somewhat cool and the spigot looked clean enough.</a:t>
            </a:r>
          </a:p>
          <a:p>
            <a:pPr marL="228600" indent="-228600">
              <a:buFont typeface="+mj-lt"/>
              <a:buAutoNum type="arabicPeriod"/>
            </a:pPr>
            <a:r>
              <a:rPr lang="en-US" dirty="0"/>
              <a:t>So out of thirst and impatience I drank some. I proceeded to have a horrible stomach ache. Felt like a brick was in my stomach and eventually got really sick. </a:t>
            </a:r>
          </a:p>
          <a:p>
            <a:pPr marL="228600" indent="-228600">
              <a:buFont typeface="+mj-lt"/>
              <a:buAutoNum type="arabicPeriod"/>
            </a:pPr>
            <a:r>
              <a:rPr lang="en-US" dirty="0"/>
              <a:t>Later that summer, we drained the tank to clean it…inside were dead birds, dead frogs and tadpoles. I had drank dead, parasitic, decaying water.</a:t>
            </a:r>
          </a:p>
          <a:p>
            <a:pPr marL="228600" indent="-228600">
              <a:buFont typeface="+mj-lt"/>
              <a:buAutoNum type="arabicPeriod"/>
            </a:pPr>
            <a:r>
              <a:rPr lang="en-US" dirty="0"/>
              <a:t>And we do the same everyday.</a:t>
            </a:r>
          </a:p>
          <a:p>
            <a:pPr marL="685800" lvl="1" indent="-228600">
              <a:buFont typeface="+mj-lt"/>
              <a:buAutoNum type="arabicPeriod"/>
            </a:pPr>
            <a:r>
              <a:rPr lang="en-US" dirty="0"/>
              <a:t>Everyday we are tempted to do the same…we justify it for a variety of reasons, but we drink from dead polluted sources because we’re thirsty and don’t want to wait on God.</a:t>
            </a:r>
          </a:p>
          <a:p>
            <a:pPr marL="228600" lvl="0" indent="-228600">
              <a:buFont typeface="+mj-lt"/>
              <a:buAutoNum type="arabicPeriod"/>
            </a:pPr>
            <a:r>
              <a:rPr lang="en-US" dirty="0"/>
              <a:t>So I want to ask you: </a:t>
            </a:r>
          </a:p>
          <a:p>
            <a:pPr marL="685800" lvl="1" indent="-228600">
              <a:buFont typeface="+mj-lt"/>
              <a:buAutoNum type="arabicPeriod"/>
            </a:pPr>
            <a:r>
              <a:rPr lang="en-US" dirty="0"/>
              <a:t>What is a thirst you have, that you’re tempted to drink a polluted spring, but need encouragement to wait on God:</a:t>
            </a:r>
          </a:p>
          <a:p>
            <a:pPr marL="1143000" lvl="2" indent="-228600">
              <a:buFont typeface="+mj-lt"/>
              <a:buAutoNum type="arabicPeriod"/>
            </a:pPr>
            <a:r>
              <a:rPr lang="en-US" dirty="0"/>
              <a:t>Maybe divorced and need to hold out for reconciliation, but want to date</a:t>
            </a:r>
          </a:p>
          <a:p>
            <a:pPr marL="1143000" lvl="2" indent="-228600">
              <a:buFont typeface="+mj-lt"/>
              <a:buAutoNum type="arabicPeriod"/>
            </a:pPr>
            <a:r>
              <a:rPr lang="en-US" dirty="0"/>
              <a:t>Maybe stress and anxiety, pressure and need to hold out for God’s peace, but you know alcohol would numb it out quicker</a:t>
            </a:r>
          </a:p>
          <a:p>
            <a:pPr marL="1143000" lvl="2" indent="-228600">
              <a:buFont typeface="+mj-lt"/>
              <a:buAutoNum type="arabicPeriod"/>
            </a:pPr>
            <a:r>
              <a:rPr lang="en-US" dirty="0"/>
              <a:t>Maybe you know there are things you need to do, but the polluted spring of laziness, TV, apathy, procrastination offer a more instant satisfaction</a:t>
            </a:r>
          </a:p>
          <a:p>
            <a:pPr marL="1143000" lvl="2" indent="-228600">
              <a:buFont typeface="+mj-lt"/>
              <a:buAutoNum type="arabicPeriod"/>
            </a:pPr>
            <a:r>
              <a:rPr lang="en-US" dirty="0"/>
              <a:t>Maybe you are single and desire to be married, your long to be with a woman, but are tempted to drink from porn, a hookup app, date a girl who doesn’t share your faith or love for Jesus</a:t>
            </a:r>
          </a:p>
          <a:p>
            <a:pPr marL="1143000" lvl="2" indent="-228600">
              <a:buFont typeface="+mj-lt"/>
              <a:buAutoNum type="arabicPeriod"/>
            </a:pPr>
            <a:r>
              <a:rPr lang="en-US" dirty="0"/>
              <a:t>Maybe you long for identity, purpose, accomplishment and so you’re tempted to grasp at that by finding it in your work</a:t>
            </a:r>
          </a:p>
          <a:p>
            <a:pPr marL="1143000" lvl="2" indent="-228600">
              <a:buFont typeface="+mj-lt"/>
              <a:buAutoNum type="arabicPeriod"/>
            </a:pPr>
            <a:endParaRPr lang="en-US" dirty="0"/>
          </a:p>
          <a:p>
            <a:pPr marL="1143000" lvl="2" indent="-228600">
              <a:buFont typeface="+mj-lt"/>
              <a:buAutoNum type="arabicPeriod"/>
            </a:pPr>
            <a:r>
              <a:rPr lang="en-US" dirty="0"/>
              <a:t>I don’t know, but we all have thirsts and every thirst is met by God (Acts 17)…the world offers cheap poisonous substitutes</a:t>
            </a:r>
          </a:p>
          <a:p>
            <a:pPr marL="1143000" lvl="2" indent="-228600">
              <a:buFont typeface="+mj-lt"/>
              <a:buAutoNum type="arabicPeriod"/>
            </a:pPr>
            <a:r>
              <a:rPr lang="en-US" dirty="0"/>
              <a:t>Waiting on the waters of God will be life giving, you just have to wait</a:t>
            </a:r>
          </a:p>
          <a:p>
            <a:pPr marL="1143000" lvl="2" indent="-228600">
              <a:buFont typeface="+mj-lt"/>
              <a:buAutoNum type="arabicPeriod"/>
            </a:pPr>
            <a:r>
              <a:rPr lang="en-US" dirty="0"/>
              <a:t>Taking the waters of the world, will be life taking, but they offer a quick fix</a:t>
            </a:r>
          </a:p>
          <a:p>
            <a:pPr marL="1143000" lvl="2" indent="-228600">
              <a:buFont typeface="+mj-lt"/>
              <a:buAutoNum type="arabicPeriod"/>
            </a:pPr>
            <a:endParaRPr lang="en-US" dirty="0"/>
          </a:p>
          <a:p>
            <a:pPr marL="1143000" lvl="2" indent="-228600">
              <a:buFont typeface="+mj-lt"/>
              <a:buAutoNum type="arabicPeriod"/>
            </a:pPr>
            <a:r>
              <a:rPr lang="en-US" dirty="0"/>
              <a:t>Zombie Check: Freed, but still living as a slave and acting as though dead / Machete Check: a part of you you’re using for unrighteousness, Gut Check: something you’re thirsting for and need to wait on the LORD before you drink death.</a:t>
            </a:r>
          </a:p>
        </p:txBody>
      </p:sp>
      <p:sp>
        <p:nvSpPr>
          <p:cNvPr id="4" name="Slide Number Placeholder 3"/>
          <p:cNvSpPr>
            <a:spLocks noGrp="1"/>
          </p:cNvSpPr>
          <p:nvPr>
            <p:ph type="sldNum" sz="quarter" idx="10"/>
          </p:nvPr>
        </p:nvSpPr>
        <p:spPr/>
        <p:txBody>
          <a:bodyPr/>
          <a:lstStyle/>
          <a:p>
            <a:fld id="{0D40BFFC-0FF4-974A-898F-142EDC6ECD0F}" type="slidenum">
              <a:rPr lang="en-US" smtClean="0"/>
              <a:t>4</a:t>
            </a:fld>
            <a:endParaRPr lang="en-US"/>
          </a:p>
        </p:txBody>
      </p:sp>
    </p:spTree>
    <p:extLst>
      <p:ext uri="{BB962C8B-B14F-4D97-AF65-F5344CB8AC3E}">
        <p14:creationId xmlns:p14="http://schemas.microsoft.com/office/powerpoint/2010/main" val="78489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They say Haitians are 50% Catholic and 100% voodoo followers. That God is good, but voodoo is quicker.</a:t>
            </a:r>
          </a:p>
          <a:p>
            <a:pPr marL="228600" indent="-228600">
              <a:buFont typeface="+mj-lt"/>
              <a:buAutoNum type="arabicPeriod"/>
            </a:pPr>
            <a:r>
              <a:rPr lang="en-US" dirty="0"/>
              <a:t>That’s religious or pagan syncretism…it’s evil. Demonic. Can’t serve two masters.</a:t>
            </a:r>
          </a:p>
          <a:p>
            <a:pPr marL="228600" indent="-228600">
              <a:buFont typeface="+mj-lt"/>
              <a:buAutoNum type="arabicPeriod"/>
            </a:pPr>
            <a:r>
              <a:rPr lang="en-US" dirty="0"/>
              <a:t>We live the same way. </a:t>
            </a:r>
          </a:p>
          <a:p>
            <a:pPr marL="685800" lvl="1" indent="-228600">
              <a:buFont typeface="+mj-lt"/>
              <a:buAutoNum type="arabicPeriod"/>
            </a:pPr>
            <a:r>
              <a:rPr lang="en-US" dirty="0"/>
              <a:t>We have faith in Jesus for salvation, but for the day to day and decisions. </a:t>
            </a:r>
          </a:p>
          <a:p>
            <a:pPr marL="228600" indent="-228600">
              <a:buFont typeface="+mj-lt"/>
              <a:buAutoNum type="arabicPeriod"/>
            </a:pPr>
            <a:r>
              <a:rPr lang="en-US" dirty="0"/>
              <a:t>We want him as Savior, not LORD. He is either LORD of all or not at all.</a:t>
            </a:r>
          </a:p>
          <a:p>
            <a:pPr marL="228600" indent="-228600">
              <a:buFont typeface="+mj-lt"/>
              <a:buAutoNum type="arabicPeriod"/>
            </a:pPr>
            <a:r>
              <a:rPr lang="en-US" dirty="0"/>
              <a:t>How you faired on the Zombie, Machete and Gut check reveal to what degree Jesus is or isn’t LORD.</a:t>
            </a:r>
          </a:p>
          <a:p>
            <a:pPr marL="228600" indent="-228600">
              <a:buFont typeface="+mj-lt"/>
              <a:buAutoNum type="arabicPeriod"/>
            </a:pPr>
            <a:r>
              <a:rPr lang="en-US" dirty="0"/>
              <a:t>My whole life changed when I surrendered by will, not just my life.</a:t>
            </a:r>
          </a:p>
        </p:txBody>
      </p:sp>
      <p:sp>
        <p:nvSpPr>
          <p:cNvPr id="4" name="Slide Number Placeholder 3"/>
          <p:cNvSpPr>
            <a:spLocks noGrp="1"/>
          </p:cNvSpPr>
          <p:nvPr>
            <p:ph type="sldNum" sz="quarter" idx="10"/>
          </p:nvPr>
        </p:nvSpPr>
        <p:spPr/>
        <p:txBody>
          <a:bodyPr/>
          <a:lstStyle/>
          <a:p>
            <a:fld id="{0D40BFFC-0FF4-974A-898F-142EDC6ECD0F}" type="slidenum">
              <a:rPr lang="en-US" smtClean="0"/>
              <a:t>5</a:t>
            </a:fld>
            <a:endParaRPr lang="en-US"/>
          </a:p>
        </p:txBody>
      </p:sp>
    </p:spTree>
    <p:extLst>
      <p:ext uri="{BB962C8B-B14F-4D97-AF65-F5344CB8AC3E}">
        <p14:creationId xmlns:p14="http://schemas.microsoft.com/office/powerpoint/2010/main" val="341329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0BFFC-0FF4-974A-898F-142EDC6ECD0F}" type="slidenum">
              <a:rPr lang="en-US" smtClean="0"/>
              <a:t>6</a:t>
            </a:fld>
            <a:endParaRPr lang="en-US"/>
          </a:p>
        </p:txBody>
      </p:sp>
    </p:spTree>
    <p:extLst>
      <p:ext uri="{BB962C8B-B14F-4D97-AF65-F5344CB8AC3E}">
        <p14:creationId xmlns:p14="http://schemas.microsoft.com/office/powerpoint/2010/main" val="2821782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16F982-8113-F84E-886A-FAE6F147576E}"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53800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6F982-8113-F84E-886A-FAE6F147576E}"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98392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6F982-8113-F84E-886A-FAE6F147576E}"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207087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6F982-8113-F84E-886A-FAE6F147576E}"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69661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16F982-8113-F84E-886A-FAE6F147576E}"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07652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16F982-8113-F84E-886A-FAE6F147576E}"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62611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16F982-8113-F84E-886A-FAE6F147576E}" type="datetimeFigureOut">
              <a:rPr lang="en-US" smtClean="0"/>
              <a:t>3/28/18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48569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16F982-8113-F84E-886A-FAE6F147576E}" type="datetimeFigureOut">
              <a:rPr lang="en-US" smtClean="0"/>
              <a:t>3/28/18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43463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6F982-8113-F84E-886A-FAE6F147576E}" type="datetimeFigureOut">
              <a:rPr lang="en-US" smtClean="0"/>
              <a:t>3/28/18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39382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6F982-8113-F84E-886A-FAE6F147576E}"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236564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6F982-8113-F84E-886A-FAE6F147576E}"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74562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6F982-8113-F84E-886A-FAE6F147576E}" type="datetimeFigureOut">
              <a:rPr lang="en-US" smtClean="0"/>
              <a:t>3/28/18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02575-D057-3B47-B3CC-598744D1B4E1}" type="slidenum">
              <a:rPr lang="en-US" smtClean="0"/>
              <a:t>‹#›</a:t>
            </a:fld>
            <a:endParaRPr lang="en-US"/>
          </a:p>
        </p:txBody>
      </p:sp>
    </p:spTree>
    <p:extLst>
      <p:ext uri="{BB962C8B-B14F-4D97-AF65-F5344CB8AC3E}">
        <p14:creationId xmlns:p14="http://schemas.microsoft.com/office/powerpoint/2010/main" val="1518547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tif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tif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tiff"/><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tif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A58E2B-52AF-D540-8F13-9AB832AA454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658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i="1" cap="small" dirty="0">
                <a:solidFill>
                  <a:schemeClr val="bg1">
                    <a:alpha val="70000"/>
                  </a:schemeClr>
                </a:solidFill>
                <a:latin typeface="Avenir Next" panose="020B0503020202020204" pitchFamily="34" charset="0"/>
                <a:cs typeface="Optima"/>
              </a:rPr>
              <a:t>ZOMBIE CHECK</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988908"/>
            <a:ext cx="5135269" cy="551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2800" dirty="0">
                <a:solidFill>
                  <a:schemeClr val="bg1"/>
                </a:solidFill>
                <a:latin typeface="Avenir Next" panose="020B0503020202020204" pitchFamily="34" charset="0"/>
                <a:cs typeface="Optima"/>
              </a:rPr>
              <a:t>We know that our old self was crucified with him in order that the body of sin might be brought to nothing, so that we would no longer be </a:t>
            </a:r>
            <a:r>
              <a:rPr lang="en-US" sz="2800" b="1" dirty="0">
                <a:solidFill>
                  <a:schemeClr val="bg1"/>
                </a:solidFill>
                <a:latin typeface="Avenir Next" panose="020B0503020202020204" pitchFamily="34" charset="0"/>
                <a:cs typeface="Optima"/>
              </a:rPr>
              <a:t>enslaved to sin</a:t>
            </a:r>
            <a:r>
              <a:rPr lang="en-US" sz="2800" dirty="0">
                <a:solidFill>
                  <a:schemeClr val="bg1"/>
                </a:solidFill>
                <a:latin typeface="Avenir Next" panose="020B0503020202020204" pitchFamily="34" charset="0"/>
                <a:cs typeface="Optima"/>
              </a:rPr>
              <a:t>. For one who has died has </a:t>
            </a:r>
            <a:r>
              <a:rPr lang="en-US" sz="2800" b="1" dirty="0">
                <a:solidFill>
                  <a:schemeClr val="bg1"/>
                </a:solidFill>
                <a:latin typeface="Avenir Next" panose="020B0503020202020204" pitchFamily="34" charset="0"/>
                <a:cs typeface="Optima"/>
              </a:rPr>
              <a:t>been set free from sin</a:t>
            </a:r>
            <a:r>
              <a:rPr lang="en-US" sz="2800" dirty="0">
                <a:solidFill>
                  <a:schemeClr val="bg1"/>
                </a:solidFill>
                <a:latin typeface="Avenir Next" panose="020B0503020202020204" pitchFamily="34" charset="0"/>
                <a:cs typeface="Optima"/>
              </a:rPr>
              <a:t>.  Rom 6.6-7</a:t>
            </a:r>
          </a:p>
          <a:p>
            <a:pPr>
              <a:spcAft>
                <a:spcPts val="1000"/>
              </a:spcAft>
            </a:pPr>
            <a:endParaRPr lang="en-US" sz="2800" dirty="0">
              <a:solidFill>
                <a:schemeClr val="bg1"/>
              </a:solidFill>
              <a:latin typeface="Avenir Next" panose="020B0503020202020204" pitchFamily="34" charset="0"/>
              <a:cs typeface="Optima"/>
            </a:endParaRPr>
          </a:p>
          <a:p>
            <a:pPr>
              <a:spcAft>
                <a:spcPts val="1000"/>
              </a:spcAft>
            </a:pPr>
            <a:r>
              <a:rPr lang="en-US" sz="2800" i="1" dirty="0">
                <a:solidFill>
                  <a:srgbClr val="FFFF00"/>
                </a:solidFill>
                <a:latin typeface="Avenir Next" panose="020B0503020202020204" pitchFamily="34" charset="0"/>
                <a:cs typeface="Optima"/>
              </a:rPr>
              <a:t>In what areas of life are you living as a zombie, alive but still letting another be lord?</a:t>
            </a:r>
          </a:p>
        </p:txBody>
      </p:sp>
      <p:pic>
        <p:nvPicPr>
          <p:cNvPr id="2" name="Picture 1">
            <a:extLst>
              <a:ext uri="{FF2B5EF4-FFF2-40B4-BE49-F238E27FC236}">
                <a16:creationId xmlns:a16="http://schemas.microsoft.com/office/drawing/2014/main" id="{8E00CA6F-686D-C24F-BD76-7EA1A5FC4167}"/>
              </a:ext>
            </a:extLst>
          </p:cNvPr>
          <p:cNvPicPr>
            <a:picLocks noChangeAspect="1"/>
          </p:cNvPicPr>
          <p:nvPr/>
        </p:nvPicPr>
        <p:blipFill>
          <a:blip r:embed="rId5"/>
          <a:stretch>
            <a:fillRect/>
          </a:stretch>
        </p:blipFill>
        <p:spPr>
          <a:xfrm>
            <a:off x="5694218" y="345261"/>
            <a:ext cx="6096000" cy="4241800"/>
          </a:xfrm>
          <a:prstGeom prst="rect">
            <a:avLst/>
          </a:prstGeom>
        </p:spPr>
      </p:pic>
    </p:spTree>
    <p:extLst>
      <p:ext uri="{BB962C8B-B14F-4D97-AF65-F5344CB8AC3E}">
        <p14:creationId xmlns:p14="http://schemas.microsoft.com/office/powerpoint/2010/main" val="654903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19878"/>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346913"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i="1" cap="small" dirty="0">
                <a:solidFill>
                  <a:schemeClr val="bg1">
                    <a:alpha val="70000"/>
                  </a:schemeClr>
                </a:solidFill>
                <a:latin typeface="Avenir Next" panose="020B0503020202020204" pitchFamily="34" charset="0"/>
                <a:cs typeface="Optima"/>
              </a:rPr>
              <a:t>MACHETE CHECK</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278296" y="1459963"/>
            <a:ext cx="560567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2800" dirty="0">
                <a:solidFill>
                  <a:schemeClr val="bg1"/>
                </a:solidFill>
                <a:latin typeface="Avenir Next" panose="020B0503020202020204" pitchFamily="34" charset="0"/>
                <a:cs typeface="Optima"/>
              </a:rPr>
              <a:t>Let not sin therefore reign in your mortal body, to make you obey its passions. Do not present your members to sin as instruments for unrighteousness, but present yourselves to God as those who have been brought from death to life, and your members to God as instruments for righteousness. Rom 6.12-13</a:t>
            </a:r>
          </a:p>
        </p:txBody>
      </p:sp>
      <p:pic>
        <p:nvPicPr>
          <p:cNvPr id="2" name="Picture 1">
            <a:extLst>
              <a:ext uri="{FF2B5EF4-FFF2-40B4-BE49-F238E27FC236}">
                <a16:creationId xmlns:a16="http://schemas.microsoft.com/office/drawing/2014/main" id="{5622B5CD-C20A-EF47-9753-CE49C7ADE900}"/>
              </a:ext>
            </a:extLst>
          </p:cNvPr>
          <p:cNvPicPr>
            <a:picLocks noChangeAspect="1"/>
          </p:cNvPicPr>
          <p:nvPr/>
        </p:nvPicPr>
        <p:blipFill rotWithShape="1">
          <a:blip r:embed="rId5"/>
          <a:srcRect l="5603"/>
          <a:stretch/>
        </p:blipFill>
        <p:spPr>
          <a:xfrm>
            <a:off x="5883965" y="345261"/>
            <a:ext cx="6028560" cy="4279900"/>
          </a:xfrm>
          <a:prstGeom prst="rect">
            <a:avLst/>
          </a:prstGeom>
        </p:spPr>
      </p:pic>
      <p:sp>
        <p:nvSpPr>
          <p:cNvPr id="3" name="TextBox 2">
            <a:extLst>
              <a:ext uri="{FF2B5EF4-FFF2-40B4-BE49-F238E27FC236}">
                <a16:creationId xmlns:a16="http://schemas.microsoft.com/office/drawing/2014/main" id="{39A3C105-73CF-3F48-97EC-95F304263F83}"/>
              </a:ext>
            </a:extLst>
          </p:cNvPr>
          <p:cNvSpPr txBox="1"/>
          <p:nvPr/>
        </p:nvSpPr>
        <p:spPr>
          <a:xfrm>
            <a:off x="357807" y="5965856"/>
            <a:ext cx="11554718" cy="523220"/>
          </a:xfrm>
          <a:prstGeom prst="rect">
            <a:avLst/>
          </a:prstGeom>
          <a:noFill/>
        </p:spPr>
        <p:txBody>
          <a:bodyPr wrap="square" rtlCol="0">
            <a:spAutoFit/>
          </a:bodyPr>
          <a:lstStyle/>
          <a:p>
            <a:r>
              <a:rPr lang="en-US" sz="2800" i="1" dirty="0">
                <a:solidFill>
                  <a:srgbClr val="FFFF00"/>
                </a:solidFill>
                <a:latin typeface="Avenir Next" panose="020B0503020202020204" pitchFamily="34" charset="0"/>
              </a:rPr>
              <a:t>What machete of yours has been used this week for unrighteousness?</a:t>
            </a:r>
          </a:p>
        </p:txBody>
      </p:sp>
    </p:spTree>
    <p:extLst>
      <p:ext uri="{BB962C8B-B14F-4D97-AF65-F5344CB8AC3E}">
        <p14:creationId xmlns:p14="http://schemas.microsoft.com/office/powerpoint/2010/main" val="2400133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i="1" cap="small" dirty="0">
                <a:solidFill>
                  <a:schemeClr val="bg1">
                    <a:alpha val="70000"/>
                  </a:schemeClr>
                </a:solidFill>
                <a:latin typeface="Avenir Next" panose="020B0503020202020204" pitchFamily="34" charset="0"/>
                <a:cs typeface="Optima"/>
              </a:rPr>
              <a:t>GUT CHECK</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114702"/>
            <a:ext cx="6083675" cy="551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2800" dirty="0">
                <a:solidFill>
                  <a:schemeClr val="bg1"/>
                </a:solidFill>
                <a:latin typeface="Avenir Next" panose="020B0503020202020204" pitchFamily="34" charset="0"/>
                <a:cs typeface="Optima"/>
              </a:rPr>
              <a:t>But what fruit were you getting at that time from the things of which you are now ashamed? For the end of those things is death. But now that you have been set free from sin and have become slaves of God, the fruit you get leads to sanctification and its end, eternal life. Rom 6.21-22</a:t>
            </a:r>
          </a:p>
          <a:p>
            <a:pPr>
              <a:spcAft>
                <a:spcPts val="1000"/>
              </a:spcAft>
            </a:pPr>
            <a:endParaRPr lang="en-US" sz="2800" dirty="0">
              <a:solidFill>
                <a:schemeClr val="bg1"/>
              </a:solidFill>
              <a:latin typeface="Avenir Next" panose="020B0503020202020204" pitchFamily="34" charset="0"/>
              <a:cs typeface="Optima"/>
            </a:endParaRPr>
          </a:p>
          <a:p>
            <a:pPr>
              <a:spcAft>
                <a:spcPts val="1000"/>
              </a:spcAft>
            </a:pPr>
            <a:r>
              <a:rPr lang="en-US" sz="2800" dirty="0">
                <a:solidFill>
                  <a:srgbClr val="FFFF00"/>
                </a:solidFill>
                <a:latin typeface="Avenir Next" panose="020B0503020202020204" pitchFamily="34" charset="0"/>
                <a:cs typeface="Optima"/>
              </a:rPr>
              <a:t>What thirst do you have right now that you need to wait on God for?</a:t>
            </a:r>
          </a:p>
        </p:txBody>
      </p:sp>
      <p:pic>
        <p:nvPicPr>
          <p:cNvPr id="2" name="Picture 1">
            <a:extLst>
              <a:ext uri="{FF2B5EF4-FFF2-40B4-BE49-F238E27FC236}">
                <a16:creationId xmlns:a16="http://schemas.microsoft.com/office/drawing/2014/main" id="{B9BE48F9-B621-654C-AED9-DFF414E64D84}"/>
              </a:ext>
            </a:extLst>
          </p:cNvPr>
          <p:cNvPicPr>
            <a:picLocks noChangeAspect="1"/>
          </p:cNvPicPr>
          <p:nvPr/>
        </p:nvPicPr>
        <p:blipFill rotWithShape="1">
          <a:blip r:embed="rId5"/>
          <a:srcRect l="16476" r="18143" b="14827"/>
          <a:stretch/>
        </p:blipFill>
        <p:spPr>
          <a:xfrm>
            <a:off x="6642624" y="345261"/>
            <a:ext cx="4990426" cy="4862843"/>
          </a:xfrm>
          <a:prstGeom prst="rect">
            <a:avLst/>
          </a:prstGeom>
        </p:spPr>
      </p:pic>
    </p:spTree>
    <p:extLst>
      <p:ext uri="{BB962C8B-B14F-4D97-AF65-F5344CB8AC3E}">
        <p14:creationId xmlns:p14="http://schemas.microsoft.com/office/powerpoint/2010/main" val="271254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i="1" cap="small" dirty="0">
                <a:solidFill>
                  <a:schemeClr val="bg1">
                    <a:alpha val="70000"/>
                  </a:schemeClr>
                </a:solidFill>
                <a:latin typeface="Avenir Next" panose="020B0503020202020204" pitchFamily="34" charset="0"/>
                <a:cs typeface="Optima"/>
              </a:rPr>
              <a:t>HEART CHECK</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114702"/>
            <a:ext cx="6083675" cy="473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2800" dirty="0">
                <a:solidFill>
                  <a:schemeClr val="bg1"/>
                </a:solidFill>
                <a:latin typeface="Avenir Next" panose="020B0503020202020204" pitchFamily="34" charset="0"/>
                <a:cs typeface="Optima"/>
              </a:rPr>
              <a:t>For the wages of sin is death, but the free gift of God is eternal life in Christ Jesus our Lord.</a:t>
            </a:r>
          </a:p>
          <a:p>
            <a:pPr>
              <a:spcAft>
                <a:spcPts val="1000"/>
              </a:spcAft>
            </a:pPr>
            <a:r>
              <a:rPr lang="en-US" sz="2800" dirty="0">
                <a:solidFill>
                  <a:schemeClr val="bg1"/>
                </a:solidFill>
                <a:latin typeface="Avenir Next" panose="020B0503020202020204" pitchFamily="34" charset="0"/>
                <a:cs typeface="Optima"/>
              </a:rPr>
              <a:t>Rom 6.23</a:t>
            </a:r>
          </a:p>
          <a:p>
            <a:pPr>
              <a:spcAft>
                <a:spcPts val="1000"/>
              </a:spcAft>
            </a:pPr>
            <a:endParaRPr lang="en-US" sz="2800" dirty="0">
              <a:solidFill>
                <a:schemeClr val="bg1"/>
              </a:solidFill>
              <a:latin typeface="Avenir Next" panose="020B0503020202020204" pitchFamily="34" charset="0"/>
              <a:cs typeface="Optima"/>
            </a:endParaRPr>
          </a:p>
          <a:p>
            <a:pPr>
              <a:spcAft>
                <a:spcPts val="1000"/>
              </a:spcAft>
            </a:pPr>
            <a:r>
              <a:rPr lang="en-US" sz="2800" dirty="0">
                <a:solidFill>
                  <a:srgbClr val="FFFF00"/>
                </a:solidFill>
                <a:latin typeface="Avenir Next" panose="020B0503020202020204" pitchFamily="34" charset="0"/>
                <a:cs typeface="Optima"/>
              </a:rPr>
              <a:t>Zombie, Machete and Gut Checks…</a:t>
            </a:r>
          </a:p>
          <a:p>
            <a:pPr>
              <a:spcAft>
                <a:spcPts val="1000"/>
              </a:spcAft>
            </a:pPr>
            <a:r>
              <a:rPr lang="en-US" sz="2800" dirty="0">
                <a:solidFill>
                  <a:srgbClr val="FFFF00"/>
                </a:solidFill>
                <a:latin typeface="Avenir Next" panose="020B0503020202020204" pitchFamily="34" charset="0"/>
                <a:cs typeface="Optima"/>
              </a:rPr>
              <a:t>Jesus is Savior AND LORD. </a:t>
            </a:r>
          </a:p>
          <a:p>
            <a:pPr>
              <a:spcAft>
                <a:spcPts val="1000"/>
              </a:spcAft>
            </a:pPr>
            <a:endParaRPr lang="en-US" sz="2800" dirty="0">
              <a:solidFill>
                <a:srgbClr val="FFFF00"/>
              </a:solidFill>
              <a:latin typeface="Avenir Next" panose="020B0503020202020204" pitchFamily="34" charset="0"/>
              <a:cs typeface="Optima"/>
            </a:endParaRPr>
          </a:p>
          <a:p>
            <a:pPr>
              <a:spcAft>
                <a:spcPts val="1000"/>
              </a:spcAft>
            </a:pPr>
            <a:r>
              <a:rPr lang="en-US" sz="2800" dirty="0">
                <a:solidFill>
                  <a:srgbClr val="FFFF00"/>
                </a:solidFill>
                <a:latin typeface="Avenir Next" panose="020B0503020202020204" pitchFamily="34" charset="0"/>
                <a:cs typeface="Optima"/>
              </a:rPr>
              <a:t>Who is Jesus to you? </a:t>
            </a:r>
          </a:p>
        </p:txBody>
      </p:sp>
      <p:pic>
        <p:nvPicPr>
          <p:cNvPr id="3" name="Picture 2">
            <a:extLst>
              <a:ext uri="{FF2B5EF4-FFF2-40B4-BE49-F238E27FC236}">
                <a16:creationId xmlns:a16="http://schemas.microsoft.com/office/drawing/2014/main" id="{ED91BFF6-C909-9D4D-8C7E-506B86C31A85}"/>
              </a:ext>
            </a:extLst>
          </p:cNvPr>
          <p:cNvPicPr>
            <a:picLocks noChangeAspect="1"/>
          </p:cNvPicPr>
          <p:nvPr/>
        </p:nvPicPr>
        <p:blipFill>
          <a:blip r:embed="rId5"/>
          <a:stretch>
            <a:fillRect/>
          </a:stretch>
        </p:blipFill>
        <p:spPr>
          <a:xfrm>
            <a:off x="6731262" y="386812"/>
            <a:ext cx="4901788" cy="5875193"/>
          </a:xfrm>
          <a:prstGeom prst="rect">
            <a:avLst/>
          </a:prstGeom>
        </p:spPr>
      </p:pic>
    </p:spTree>
    <p:extLst>
      <p:ext uri="{BB962C8B-B14F-4D97-AF65-F5344CB8AC3E}">
        <p14:creationId xmlns:p14="http://schemas.microsoft.com/office/powerpoint/2010/main" val="368618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Announcements</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4832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en-US" sz="2800" dirty="0">
                <a:solidFill>
                  <a:schemeClr val="bg1"/>
                </a:solidFill>
                <a:latin typeface="Avenir Next" panose="020B0503020202020204" pitchFamily="34" charset="0"/>
              </a:rPr>
              <a:t>Please be sure to sign in and print a name tag.</a:t>
            </a:r>
          </a:p>
          <a:p>
            <a:pPr marL="457200" indent="-457200">
              <a:buFont typeface="Arial" panose="020B0604020202020204" pitchFamily="34" charset="0"/>
              <a:buChar char="•"/>
            </a:pPr>
            <a:r>
              <a:rPr lang="en-US" sz="2800" dirty="0">
                <a:solidFill>
                  <a:schemeClr val="bg1"/>
                </a:solidFill>
                <a:latin typeface="Avenir Next" panose="020B0503020202020204" pitchFamily="34" charset="0"/>
              </a:rPr>
              <a:t>You were sent an email at 6 a.m. today with your small group room number. If you didn’t receive it, the Welcome Center volunteers have your room number.</a:t>
            </a:r>
          </a:p>
          <a:p>
            <a:pPr marL="457200" indent="-457200">
              <a:buFont typeface="Arial" panose="020B0604020202020204" pitchFamily="34" charset="0"/>
              <a:buChar char="•"/>
            </a:pPr>
            <a:r>
              <a:rPr lang="en-US" sz="2800" dirty="0">
                <a:solidFill>
                  <a:schemeClr val="bg1"/>
                </a:solidFill>
                <a:latin typeface="Avenir Next" panose="020B0503020202020204" pitchFamily="34" charset="0"/>
              </a:rPr>
              <a:t>If you have not registered and have not arranged to be in a particular group, then stay in here and come to the front. </a:t>
            </a:r>
            <a:r>
              <a:rPr lang="en-US" sz="2800" dirty="0" err="1">
                <a:solidFill>
                  <a:schemeClr val="bg1"/>
                </a:solidFill>
                <a:latin typeface="Avenir Next" panose="020B0503020202020204" pitchFamily="34" charset="0"/>
              </a:rPr>
              <a:t>Hil</a:t>
            </a:r>
            <a:r>
              <a:rPr lang="en-US" sz="2800" dirty="0">
                <a:solidFill>
                  <a:schemeClr val="bg1"/>
                </a:solidFill>
                <a:latin typeface="Avenir Next" panose="020B0503020202020204" pitchFamily="34" charset="0"/>
              </a:rPr>
              <a:t> Bowman and Rob Heath will lead the Open Group that meets in here.</a:t>
            </a:r>
          </a:p>
          <a:p>
            <a:pPr marL="457200" indent="-457200">
              <a:buFont typeface="Arial" panose="020B0604020202020204" pitchFamily="34" charset="0"/>
              <a:buChar char="•"/>
            </a:pPr>
            <a:r>
              <a:rPr lang="en-US" sz="2800" dirty="0">
                <a:solidFill>
                  <a:schemeClr val="bg1"/>
                </a:solidFill>
                <a:latin typeface="Avenir Next" panose="020B0503020202020204" pitchFamily="34" charset="0"/>
              </a:rPr>
              <a:t>If your group meets on the 2nd and 3rd floors of the West Tower, please use the </a:t>
            </a:r>
            <a:r>
              <a:rPr lang="en-US" sz="2800" dirty="0" err="1">
                <a:solidFill>
                  <a:schemeClr val="bg1"/>
                </a:solidFill>
                <a:latin typeface="Avenir Next" panose="020B0503020202020204" pitchFamily="34" charset="0"/>
              </a:rPr>
              <a:t>skybridge</a:t>
            </a:r>
            <a:r>
              <a:rPr lang="en-US" sz="2800" dirty="0">
                <a:solidFill>
                  <a:schemeClr val="bg1"/>
                </a:solidFill>
                <a:latin typeface="Avenir Next" panose="020B0503020202020204" pitchFamily="34" charset="0"/>
              </a:rPr>
              <a:t> to the 2nd floor.</a:t>
            </a:r>
          </a:p>
          <a:p>
            <a:pPr marL="457200" indent="-457200">
              <a:buFont typeface="Arial" panose="020B0604020202020204" pitchFamily="34" charset="0"/>
              <a:buChar char="•"/>
            </a:pPr>
            <a:r>
              <a:rPr lang="en-US" sz="2800" dirty="0">
                <a:solidFill>
                  <a:schemeClr val="bg1"/>
                </a:solidFill>
                <a:latin typeface="Avenir Next" panose="020B0503020202020204" pitchFamily="34" charset="0"/>
              </a:rPr>
              <a:t>Jermaine Harrison will be speaking next week! Don’t miss it!</a:t>
            </a:r>
          </a:p>
        </p:txBody>
      </p:sp>
    </p:spTree>
    <p:extLst>
      <p:ext uri="{BB962C8B-B14F-4D97-AF65-F5344CB8AC3E}">
        <p14:creationId xmlns:p14="http://schemas.microsoft.com/office/powerpoint/2010/main" val="374907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A58E2B-52AF-D540-8F13-9AB832AA454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3449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ewpoint background slides" id="{1DA1725F-A227-4A43-9A54-BBA4342E4012}" vid="{27ED0A2B-A73E-AA4F-BC4B-9E859CE359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Viewpoint background slides</Template>
  <TotalTime>10750</TotalTime>
  <Words>1609</Words>
  <Application>Microsoft Macintosh PowerPoint</Application>
  <PresentationFormat>Widescreen</PresentationFormat>
  <Paragraphs>96</Paragraphs>
  <Slides>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ＭＳ Ｐゴシック</vt:lpstr>
      <vt:lpstr>Arial</vt:lpstr>
      <vt:lpstr>Avenir Next</vt:lpstr>
      <vt:lpstr>Calibri</vt:lpstr>
      <vt:lpstr>Calibri Light</vt:lpstr>
      <vt:lpstr>Optima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Nika Spaulding</dc:creator>
  <cp:lastModifiedBy>Microsoft Office User</cp:lastModifiedBy>
  <cp:revision>186</cp:revision>
  <dcterms:created xsi:type="dcterms:W3CDTF">2016-01-29T01:26:40Z</dcterms:created>
  <dcterms:modified xsi:type="dcterms:W3CDTF">2018-03-28T16:04:16Z</dcterms:modified>
</cp:coreProperties>
</file>