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4" r:id="rId1"/>
  </p:sldMasterIdLst>
  <p:notesMasterIdLst>
    <p:notesMasterId r:id="rId9"/>
  </p:notesMasterIdLst>
  <p:handoutMasterIdLst>
    <p:handoutMasterId r:id="rId10"/>
  </p:handoutMasterIdLst>
  <p:sldIdLst>
    <p:sldId id="432" r:id="rId2"/>
    <p:sldId id="520" r:id="rId3"/>
    <p:sldId id="521" r:id="rId4"/>
    <p:sldId id="522" r:id="rId5"/>
    <p:sldId id="525" r:id="rId6"/>
    <p:sldId id="527" r:id="rId7"/>
    <p:sldId id="530" r:id="rId8"/>
  </p:sldIdLst>
  <p:sldSz cx="9144000" cy="5143500" type="screen16x9"/>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464"/>
  </p:normalViewPr>
  <p:slideViewPr>
    <p:cSldViewPr>
      <p:cViewPr varScale="1">
        <p:scale>
          <a:sx n="120" d="100"/>
          <a:sy n="120" d="100"/>
        </p:scale>
        <p:origin x="864" y="17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5" rIns="93350" bIns="46675" rtlCol="0"/>
          <a:lstStyle>
            <a:lvl1pPr algn="l">
              <a:defRPr sz="1200"/>
            </a:lvl1pPr>
          </a:lstStyle>
          <a:p>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3350" tIns="46675" rIns="93350" bIns="46675" rtlCol="0"/>
          <a:lstStyle>
            <a:lvl1pPr algn="r">
              <a:defRPr sz="1200"/>
            </a:lvl1pPr>
          </a:lstStyle>
          <a:p>
            <a:fld id="{C4813F02-11AA-4376-9FE4-0B358BC94BBA}" type="datetimeFigureOut">
              <a:rPr lang="en-US" smtClean="0"/>
              <a:pPr/>
              <a:t>3/10/17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50" tIns="46675" rIns="93350" bIns="46675" rtlCol="0" anchor="b"/>
          <a:lstStyle>
            <a:lvl1pPr algn="l">
              <a:defRPr sz="1200"/>
            </a:lvl1pPr>
          </a:lstStyle>
          <a:p>
            <a:endParaRPr lang="en-US"/>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3350" tIns="46675" rIns="93350" bIns="46675" rtlCol="0" anchor="b"/>
          <a:lstStyle>
            <a:lvl1pPr algn="r">
              <a:defRPr sz="1200"/>
            </a:lvl1pPr>
          </a:lstStyle>
          <a:p>
            <a:fld id="{13394256-E295-4ACA-923D-46C73B0CA90B}" type="slidenum">
              <a:rPr lang="en-US" smtClean="0"/>
              <a:pPr/>
              <a:t>‹#›</a:t>
            </a:fld>
            <a:endParaRPr lang="en-US"/>
          </a:p>
        </p:txBody>
      </p:sp>
    </p:spTree>
    <p:extLst>
      <p:ext uri="{BB962C8B-B14F-4D97-AF65-F5344CB8AC3E}">
        <p14:creationId xmlns:p14="http://schemas.microsoft.com/office/powerpoint/2010/main" val="1612024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5" rIns="93350" bIns="46675" rtlCol="0"/>
          <a:lstStyle>
            <a:lvl1pPr algn="l">
              <a:defRPr sz="1200"/>
            </a:lvl1pPr>
          </a:lstStyle>
          <a:p>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3350" tIns="46675" rIns="93350" bIns="46675" rtlCol="0"/>
          <a:lstStyle>
            <a:lvl1pPr algn="r">
              <a:defRPr sz="1200"/>
            </a:lvl1pPr>
          </a:lstStyle>
          <a:p>
            <a:fld id="{A7C52A3A-AF07-44A3-942C-5E52F4962DD4}" type="datetimeFigureOut">
              <a:rPr lang="en-US" smtClean="0"/>
              <a:pPr/>
              <a:t>3/10/17</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50" tIns="46675" rIns="93350" bIns="46675"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0" tIns="46675" rIns="93350" bIns="466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0" tIns="46675" rIns="93350" bIns="46675" rtlCol="0" anchor="b"/>
          <a:lstStyle>
            <a:lvl1pPr algn="l">
              <a:defRPr sz="1200"/>
            </a:lvl1pPr>
          </a:lstStyle>
          <a:p>
            <a:endParaRPr lang="en-US"/>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3350" tIns="46675" rIns="93350" bIns="46675" rtlCol="0" anchor="b"/>
          <a:lstStyle>
            <a:lvl1pPr algn="r">
              <a:defRPr sz="1200"/>
            </a:lvl1pPr>
          </a:lstStyle>
          <a:p>
            <a:fld id="{9238E9BF-04E0-45FB-9B04-11E638D504CE}" type="slidenum">
              <a:rPr lang="en-US" smtClean="0"/>
              <a:pPr/>
              <a:t>‹#›</a:t>
            </a:fld>
            <a:endParaRPr lang="en-US"/>
          </a:p>
        </p:txBody>
      </p:sp>
    </p:spTree>
    <p:extLst>
      <p:ext uri="{BB962C8B-B14F-4D97-AF65-F5344CB8AC3E}">
        <p14:creationId xmlns:p14="http://schemas.microsoft.com/office/powerpoint/2010/main" val="175595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38E9BF-04E0-45FB-9B04-11E638D504CE}" type="slidenum">
              <a:rPr lang="en-US" smtClean="0"/>
              <a:pPr/>
              <a:t>1</a:t>
            </a:fld>
            <a:endParaRPr lang="en-US"/>
          </a:p>
        </p:txBody>
      </p:sp>
    </p:spTree>
    <p:extLst>
      <p:ext uri="{BB962C8B-B14F-4D97-AF65-F5344CB8AC3E}">
        <p14:creationId xmlns:p14="http://schemas.microsoft.com/office/powerpoint/2010/main" val="14901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201"/>
            <a:ext cx="6507167" cy="24003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2914650"/>
            <a:ext cx="6507167" cy="1428750"/>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2A97F3-37A9-FC4F-8491-C0E9E3ACB6E3}"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103592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549649"/>
            <a:ext cx="7429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699084"/>
            <a:ext cx="6169458" cy="2373732"/>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60" y="3974702"/>
            <a:ext cx="7429500" cy="370284"/>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78B18-50BF-5145-AC08-56DB4E7E1E6D}" type="datetime1">
              <a:rPr lang="en-US" smtClean="0"/>
              <a:t>3/10/17</a:t>
            </a:fld>
            <a:endParaRPr lang="en-US"/>
          </a:p>
        </p:txBody>
      </p:sp>
      <p:sp>
        <p:nvSpPr>
          <p:cNvPr id="6" name="Footer Placeholder 5"/>
          <p:cNvSpPr>
            <a:spLocks noGrp="1"/>
          </p:cNvSpPr>
          <p:nvPr>
            <p:ph type="ftr" sz="quarter" idx="11"/>
          </p:nvPr>
        </p:nvSpPr>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84304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34314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6117D-BA31-A844-959E-F3B090E8313D}"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738047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C7C2DA-155C-7445-B625-C1E084B1238C}"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499879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481436"/>
            <a:ext cx="7429500" cy="11016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583036"/>
            <a:ext cx="742950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E7EE7-9F30-AA47-ABC5-314948BD8F65}"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525166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457201"/>
            <a:ext cx="6972299" cy="20573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2914650"/>
            <a:ext cx="7429500" cy="666750"/>
          </a:xfrm>
        </p:spPr>
        <p:txBody>
          <a:bodyPr vert="horz" lIns="91440" tIns="45720" rIns="91440" bIns="45720" rtlCol="0" anchor="b">
            <a:normAutofit/>
          </a:bodyPr>
          <a:lstStyle>
            <a:lvl1pPr>
              <a:buNone/>
              <a:defRPr lang="en-US" sz="18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581400"/>
            <a:ext cx="7429500"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36B41-16F4-C24C-BE1F-439732FC450D}"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31586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457201"/>
            <a:ext cx="7429499" cy="20573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2628900"/>
            <a:ext cx="7429500" cy="628650"/>
          </a:xfrm>
        </p:spPr>
        <p:txBody>
          <a:bodyPr vert="horz" lIns="91440" tIns="45720" rIns="91440" bIns="45720" rtlCol="0" anchor="b">
            <a:normAutofit/>
          </a:bodyPr>
          <a:lstStyle>
            <a:lvl1pPr>
              <a:buNone/>
              <a:defRPr lang="en-US" sz="21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257550"/>
            <a:ext cx="7429500"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49D73C-4031-B94F-B82C-A859D8CF7CCC}"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1388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457200"/>
            <a:ext cx="7429499" cy="14287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BCDFA5-DE18-1440-AEE5-9F573BB20709}"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60951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457200"/>
            <a:ext cx="1657886" cy="38862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457200"/>
            <a:ext cx="565785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967F11-4EAB-444B-A53A-9C7EA32A62DC}"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6524664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990861-4ECD-524F-AFBE-1E78F53D7F80}"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52994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481436"/>
            <a:ext cx="6515100" cy="11016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3583036"/>
            <a:ext cx="6515101" cy="6453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83DA34-4D4B-D94A-A565-CE969101F9A7}" type="datetime1">
              <a:rPr lang="en-US" smtClean="0"/>
              <a:t>3/10/17</a:t>
            </a:fld>
            <a:endParaRPr lang="en-US"/>
          </a:p>
        </p:txBody>
      </p:sp>
      <p:sp>
        <p:nvSpPr>
          <p:cNvPr id="5" name="Footer Placeholder 4"/>
          <p:cNvSpPr>
            <a:spLocks noGrp="1"/>
          </p:cNvSpPr>
          <p:nvPr>
            <p:ph type="ftr" sz="quarter" idx="11"/>
          </p:nvPr>
        </p:nvSpPr>
        <p:spPr/>
        <p:txBody>
          <a:bodyPr/>
          <a:lstStyle/>
          <a:p>
            <a:r>
              <a:rPr lang="en-US" smtClean="0"/>
              <a:t>Watermark Community Church - Summit 2016 - Blake Holmes</a:t>
            </a:r>
            <a:endParaRPr lang="en-US"/>
          </a:p>
        </p:txBody>
      </p:sp>
      <p:sp>
        <p:nvSpPr>
          <p:cNvPr id="6" name="Slide Number Placeholder 5"/>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200700261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000250"/>
            <a:ext cx="3657600" cy="234315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000250"/>
            <a:ext cx="3657600" cy="2343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571FA0-31B7-7C41-8763-A79F00C4DD0F}" type="datetime1">
              <a:rPr lang="en-US" smtClean="0"/>
              <a:t>3/10/17</a:t>
            </a:fld>
            <a:endParaRPr lang="en-US"/>
          </a:p>
        </p:txBody>
      </p:sp>
      <p:sp>
        <p:nvSpPr>
          <p:cNvPr id="6" name="Footer Placeholder 5"/>
          <p:cNvSpPr>
            <a:spLocks noGrp="1"/>
          </p:cNvSpPr>
          <p:nvPr>
            <p:ph type="ftr" sz="quarter" idx="11"/>
          </p:nvPr>
        </p:nvSpPr>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167340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1993900"/>
            <a:ext cx="3441698"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9" y="2432447"/>
            <a:ext cx="3657600"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000250"/>
            <a:ext cx="34532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7959" y="2432447"/>
            <a:ext cx="3657601" cy="1910953"/>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9B88B8-A20E-3E4E-8ACF-DA3A515070E5}" type="datetime1">
              <a:rPr lang="en-US" smtClean="0"/>
              <a:t>3/10/17</a:t>
            </a:fld>
            <a:endParaRPr lang="en-US"/>
          </a:p>
        </p:txBody>
      </p:sp>
      <p:sp>
        <p:nvSpPr>
          <p:cNvPr id="8" name="Footer Placeholder 7"/>
          <p:cNvSpPr>
            <a:spLocks noGrp="1"/>
          </p:cNvSpPr>
          <p:nvPr>
            <p:ph type="ftr" sz="quarter" idx="11"/>
          </p:nvPr>
        </p:nvSpPr>
        <p:spPr/>
        <p:txBody>
          <a:bodyPr/>
          <a:lstStyle/>
          <a:p>
            <a:r>
              <a:rPr lang="en-US" smtClean="0"/>
              <a:t>Watermark Community Church - Summit 2016 - Blake Holmes</a:t>
            </a:r>
            <a:endParaRPr lang="en-US"/>
          </a:p>
        </p:txBody>
      </p:sp>
      <p:sp>
        <p:nvSpPr>
          <p:cNvPr id="9" name="Slide Number Placeholder 8"/>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8101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E02310-0F75-6146-AB8A-85574E2FBE95}" type="datetime1">
              <a:rPr lang="en-US" smtClean="0"/>
              <a:t>3/10/17</a:t>
            </a:fld>
            <a:endParaRPr lang="en-US"/>
          </a:p>
        </p:txBody>
      </p:sp>
      <p:sp>
        <p:nvSpPr>
          <p:cNvPr id="4" name="Footer Placeholder 3"/>
          <p:cNvSpPr>
            <a:spLocks noGrp="1"/>
          </p:cNvSpPr>
          <p:nvPr>
            <p:ph type="ftr" sz="quarter" idx="11"/>
          </p:nvPr>
        </p:nvSpPr>
        <p:spPr/>
        <p:txBody>
          <a:bodyPr/>
          <a:lstStyle/>
          <a:p>
            <a:r>
              <a:rPr lang="en-US" smtClean="0"/>
              <a:t>Watermark Community Church - Summit 2016 - Blake Holmes</a:t>
            </a:r>
            <a:endParaRPr lang="en-US"/>
          </a:p>
        </p:txBody>
      </p:sp>
      <p:sp>
        <p:nvSpPr>
          <p:cNvPr id="5" name="Slide Number Placeholder 4"/>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3864126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7BDFE-4C8C-0448-8F84-4A428A440645}" type="datetime1">
              <a:rPr lang="en-US" smtClean="0"/>
              <a:t>3/10/17</a:t>
            </a:fld>
            <a:endParaRPr lang="en-US"/>
          </a:p>
        </p:txBody>
      </p:sp>
      <p:sp>
        <p:nvSpPr>
          <p:cNvPr id="3" name="Footer Placeholder 2"/>
          <p:cNvSpPr>
            <a:spLocks noGrp="1"/>
          </p:cNvSpPr>
          <p:nvPr>
            <p:ph type="ftr" sz="quarter" idx="11"/>
          </p:nvPr>
        </p:nvSpPr>
        <p:spPr/>
        <p:txBody>
          <a:bodyPr/>
          <a:lstStyle/>
          <a:p>
            <a:r>
              <a:rPr lang="en-US" smtClean="0"/>
              <a:t>Watermark Community Church - Summit 2016 - Blake Holmes</a:t>
            </a:r>
            <a:endParaRPr lang="en-US"/>
          </a:p>
        </p:txBody>
      </p:sp>
      <p:sp>
        <p:nvSpPr>
          <p:cNvPr id="4" name="Slide Number Placeholder 3"/>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2403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2661841" cy="10287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457201"/>
            <a:ext cx="4457701" cy="38862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228850"/>
            <a:ext cx="2661841" cy="13716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6A276-B694-EC46-AF1E-9F89889B794B}" type="datetime1">
              <a:rPr lang="en-US" smtClean="0"/>
              <a:t>3/10/17</a:t>
            </a:fld>
            <a:endParaRPr lang="en-US"/>
          </a:p>
        </p:txBody>
      </p:sp>
      <p:sp>
        <p:nvSpPr>
          <p:cNvPr id="6" name="Footer Placeholder 5"/>
          <p:cNvSpPr>
            <a:spLocks noGrp="1"/>
          </p:cNvSpPr>
          <p:nvPr>
            <p:ph type="ftr" sz="quarter" idx="11"/>
          </p:nvPr>
        </p:nvSpPr>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158502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200150"/>
            <a:ext cx="4000501" cy="10287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3716"/>
            <a:ext cx="2457449" cy="517779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59" y="2228850"/>
            <a:ext cx="4000501" cy="13716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799409" y="4412457"/>
            <a:ext cx="685800" cy="273844"/>
          </a:xfrm>
        </p:spPr>
        <p:txBody>
          <a:bodyPr/>
          <a:lstStyle/>
          <a:p>
            <a:fld id="{0DD4C4C7-9D11-554A-9E94-470CB0C2F1CF}" type="datetime1">
              <a:rPr lang="en-US" smtClean="0"/>
              <a:t>3/10/17</a:t>
            </a:fld>
            <a:endParaRPr lang="en-US"/>
          </a:p>
        </p:txBody>
      </p:sp>
      <p:sp>
        <p:nvSpPr>
          <p:cNvPr id="6" name="Footer Placeholder 5"/>
          <p:cNvSpPr>
            <a:spLocks noGrp="1"/>
          </p:cNvSpPr>
          <p:nvPr>
            <p:ph type="ftr" sz="quarter" idx="11"/>
          </p:nvPr>
        </p:nvSpPr>
        <p:spPr>
          <a:xfrm>
            <a:off x="856059" y="4412457"/>
            <a:ext cx="3829050" cy="273844"/>
          </a:xfrm>
        </p:spPr>
        <p:txBody>
          <a:bodyPr/>
          <a:lstStyle/>
          <a:p>
            <a:r>
              <a:rPr lang="en-US" smtClean="0"/>
              <a:t>Watermark Community Church - Summit 2016 - Blake Holmes</a:t>
            </a:r>
            <a:endParaRPr lang="en-US"/>
          </a:p>
        </p:txBody>
      </p:sp>
      <p:sp>
        <p:nvSpPr>
          <p:cNvPr id="7" name="Slide Number Placeholder 6"/>
          <p:cNvSpPr>
            <a:spLocks noGrp="1"/>
          </p:cNvSpPr>
          <p:nvPr>
            <p:ph type="sldNum" sz="quarter" idx="12"/>
          </p:nvPr>
        </p:nvSpPr>
        <p:spPr>
          <a:xfrm>
            <a:off x="8056960" y="4412457"/>
            <a:ext cx="241925" cy="273844"/>
          </a:xfrm>
        </p:spPr>
        <p:txBody>
          <a:bodyPr/>
          <a:lstStyle/>
          <a:p>
            <a:fld id="{EF2F5C87-8541-4BB1-BC67-50C648360A98}" type="slidenum">
              <a:rPr lang="en-US" smtClean="0"/>
              <a:pPr/>
              <a:t>‹#›</a:t>
            </a:fld>
            <a:endParaRPr lang="en-US"/>
          </a:p>
        </p:txBody>
      </p:sp>
    </p:spTree>
    <p:extLst>
      <p:ext uri="{BB962C8B-B14F-4D97-AF65-F5344CB8AC3E}">
        <p14:creationId xmlns:p14="http://schemas.microsoft.com/office/powerpoint/2010/main" val="20973784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457200"/>
            <a:ext cx="7429499" cy="14287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000250"/>
            <a:ext cx="7429499" cy="234315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4412457"/>
            <a:ext cx="1200150"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FDF6E24B-F63F-3F4F-A577-EAE4D1EFC258}" type="datetime1">
              <a:rPr lang="en-US" smtClean="0"/>
              <a:t>3/10/17</a:t>
            </a:fld>
            <a:endParaRPr lang="en-US"/>
          </a:p>
        </p:txBody>
      </p:sp>
      <p:sp>
        <p:nvSpPr>
          <p:cNvPr id="5" name="Footer Placeholder 4"/>
          <p:cNvSpPr>
            <a:spLocks noGrp="1"/>
          </p:cNvSpPr>
          <p:nvPr>
            <p:ph type="ftr" sz="quarter" idx="3"/>
          </p:nvPr>
        </p:nvSpPr>
        <p:spPr>
          <a:xfrm>
            <a:off x="856059" y="4412457"/>
            <a:ext cx="5657850" cy="273844"/>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en-US" smtClean="0"/>
              <a:t>Watermark Community Church - Summit 2016 - Blake Holmes</a:t>
            </a:r>
            <a:endParaRPr lang="en-US"/>
          </a:p>
        </p:txBody>
      </p:sp>
      <p:sp>
        <p:nvSpPr>
          <p:cNvPr id="6" name="Slide Number Placeholder 5"/>
          <p:cNvSpPr>
            <a:spLocks noGrp="1"/>
          </p:cNvSpPr>
          <p:nvPr>
            <p:ph type="sldNum" sz="quarter" idx="4"/>
          </p:nvPr>
        </p:nvSpPr>
        <p:spPr>
          <a:xfrm>
            <a:off x="7885510" y="4412457"/>
            <a:ext cx="413375" cy="273844"/>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EF2F5C87-8541-4BB1-BC67-50C648360A98}" type="slidenum">
              <a:rPr lang="en-US" smtClean="0"/>
              <a:pPr/>
              <a:t>‹#›</a:t>
            </a:fld>
            <a:endParaRPr lang="en-US"/>
          </a:p>
        </p:txBody>
      </p:sp>
    </p:spTree>
    <p:extLst>
      <p:ext uri="{BB962C8B-B14F-4D97-AF65-F5344CB8AC3E}">
        <p14:creationId xmlns:p14="http://schemas.microsoft.com/office/powerpoint/2010/main" val="589679740"/>
      </p:ext>
    </p:extLst>
  </p:cSld>
  <p:clrMap bg1="dk1" tx1="lt1" bg2="dk2" tx2="lt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16" r:id="rId12"/>
    <p:sldLayoutId id="2147484217" r:id="rId13"/>
    <p:sldLayoutId id="2147484218" r:id="rId14"/>
    <p:sldLayoutId id="2147484219" r:id="rId15"/>
    <p:sldLayoutId id="2147484220" r:id="rId16"/>
    <p:sldLayoutId id="2147484221" r:id="rId17"/>
  </p:sldLayoutIdLst>
  <p:hf hdr="0" dt="0"/>
  <p:txStyles>
    <p:titleStyle>
      <a:lvl1pPr algn="l" defTabSz="342900" rtl="0" eaLnBrk="1" latinLnBrk="0" hangingPunct="1">
        <a:spcBef>
          <a:spcPct val="0"/>
        </a:spcBef>
        <a:buNone/>
        <a:defRPr sz="24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885950"/>
            <a:ext cx="6507167" cy="959643"/>
          </a:xfrm>
        </p:spPr>
        <p:txBody>
          <a:bodyPr anchor="ctr">
            <a:normAutofit/>
          </a:bodyPr>
          <a:lstStyle/>
          <a:p>
            <a:r>
              <a:rPr lang="en-US" sz="4400" dirty="0" smtClean="0"/>
              <a:t>Psalm 51</a:t>
            </a:r>
            <a:endParaRPr lang="en-US" sz="4400" dirty="0"/>
          </a:p>
        </p:txBody>
      </p:sp>
      <p:sp>
        <p:nvSpPr>
          <p:cNvPr id="3" name="Subtitle 2"/>
          <p:cNvSpPr>
            <a:spLocks noGrp="1"/>
          </p:cNvSpPr>
          <p:nvPr>
            <p:ph type="subTitle" idx="1"/>
          </p:nvPr>
        </p:nvSpPr>
        <p:spPr>
          <a:xfrm>
            <a:off x="1313259" y="2724150"/>
            <a:ext cx="6507167" cy="685800"/>
          </a:xfrm>
        </p:spPr>
        <p:txBody>
          <a:bodyPr anchor="ctr">
            <a:normAutofit/>
          </a:bodyPr>
          <a:lstStyle/>
          <a:p>
            <a:r>
              <a:rPr lang="en-US" sz="3200" dirty="0" smtClean="0"/>
              <a:t>A Broken and Contrite Heart</a:t>
            </a:r>
            <a:endParaRPr lang="en-US" sz="3200" dirty="0"/>
          </a:p>
        </p:txBody>
      </p:sp>
    </p:spTree>
    <p:extLst>
      <p:ext uri="{BB962C8B-B14F-4D97-AF65-F5344CB8AC3E}">
        <p14:creationId xmlns:p14="http://schemas.microsoft.com/office/powerpoint/2010/main" val="112710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81000" y="302721"/>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t>Background &amp; Context</a:t>
            </a:r>
            <a:endParaRPr lang="en-US" sz="3600" dirty="0"/>
          </a:p>
        </p:txBody>
      </p:sp>
      <p:sp>
        <p:nvSpPr>
          <p:cNvPr id="12" name="TextBox 30"/>
          <p:cNvSpPr txBox="1">
            <a:spLocks noChangeArrowheads="1"/>
          </p:cNvSpPr>
          <p:nvPr/>
        </p:nvSpPr>
        <p:spPr bwMode="auto">
          <a:xfrm>
            <a:off x="533400" y="1276350"/>
            <a:ext cx="8153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1493838" indent="-1493838">
              <a:tabLst>
                <a:tab pos="1484313" algn="l"/>
              </a:tabLst>
            </a:pPr>
            <a:r>
              <a:rPr lang="en-US" dirty="0">
                <a:latin typeface="Optima" charset="0"/>
                <a:ea typeface="Optima" charset="0"/>
                <a:cs typeface="Optima" charset="0"/>
              </a:rPr>
              <a:t>- </a:t>
            </a:r>
            <a:r>
              <a:rPr lang="en-US" dirty="0" smtClean="0">
                <a:latin typeface="Optima" charset="0"/>
                <a:ea typeface="Optima" charset="0"/>
                <a:cs typeface="Optima" charset="0"/>
              </a:rPr>
              <a:t>David’s tumultuous rise to power.</a:t>
            </a:r>
            <a:endParaRPr lang="en-US" i="1" dirty="0">
              <a:solidFill>
                <a:srgbClr val="FFFFFF"/>
              </a:solidFill>
              <a:latin typeface="Optima" charset="0"/>
              <a:ea typeface="Optima" charset="0"/>
              <a:cs typeface="Optima" charset="0"/>
            </a:endParaRPr>
          </a:p>
        </p:txBody>
      </p:sp>
      <p:sp>
        <p:nvSpPr>
          <p:cNvPr id="14" name="TextBox 26"/>
          <p:cNvSpPr txBox="1">
            <a:spLocks noChangeArrowheads="1"/>
          </p:cNvSpPr>
          <p:nvPr/>
        </p:nvSpPr>
        <p:spPr bwMode="auto">
          <a:xfrm>
            <a:off x="533400" y="1825662"/>
            <a:ext cx="8153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3238" indent="-1773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Optima" charset="0"/>
                <a:ea typeface="Optima" charset="0"/>
                <a:cs typeface="Optima" charset="0"/>
              </a:rPr>
              <a:t>- </a:t>
            </a:r>
            <a:r>
              <a:rPr lang="en-US" dirty="0" smtClean="0">
                <a:latin typeface="Optima" charset="0"/>
                <a:ea typeface="Optima" charset="0"/>
                <a:cs typeface="Optima" charset="0"/>
              </a:rPr>
              <a:t>Instructions for the king:</a:t>
            </a:r>
            <a:endParaRPr lang="en-US" dirty="0">
              <a:latin typeface="Optima" charset="0"/>
              <a:ea typeface="Optima" charset="0"/>
              <a:cs typeface="Optima" charset="0"/>
            </a:endParaRPr>
          </a:p>
        </p:txBody>
      </p:sp>
      <p:sp>
        <p:nvSpPr>
          <p:cNvPr id="15" name="TextBox 26"/>
          <p:cNvSpPr txBox="1">
            <a:spLocks noChangeArrowheads="1"/>
          </p:cNvSpPr>
          <p:nvPr/>
        </p:nvSpPr>
        <p:spPr bwMode="auto">
          <a:xfrm>
            <a:off x="759229" y="2287327"/>
            <a:ext cx="7924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3238" indent="-1773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938" indent="-7938"/>
            <a:r>
              <a:rPr lang="en-US" sz="2000" dirty="0">
                <a:latin typeface="Optima" charset="0"/>
                <a:ea typeface="Optima" charset="0"/>
                <a:cs typeface="Optima" charset="0"/>
              </a:rPr>
              <a:t>“He must not take many wives, or his heart will be led astray</a:t>
            </a:r>
            <a:r>
              <a:rPr lang="en-US" sz="2000" dirty="0" smtClean="0">
                <a:latin typeface="Optima" charset="0"/>
                <a:ea typeface="Optima" charset="0"/>
                <a:cs typeface="Optima" charset="0"/>
              </a:rPr>
              <a:t>.”</a:t>
            </a:r>
          </a:p>
          <a:p>
            <a:pPr marL="7938" indent="-7938" algn="r"/>
            <a:r>
              <a:rPr lang="en-US" sz="2000" i="1" dirty="0" smtClean="0">
                <a:latin typeface="Optima" charset="0"/>
                <a:ea typeface="Optima" charset="0"/>
                <a:cs typeface="Optima" charset="0"/>
              </a:rPr>
              <a:t>Deuteronomy </a:t>
            </a:r>
            <a:r>
              <a:rPr lang="en-US" sz="2000" i="1" dirty="0">
                <a:latin typeface="Optima" charset="0"/>
                <a:ea typeface="Optima" charset="0"/>
                <a:cs typeface="Optima" charset="0"/>
              </a:rPr>
              <a:t>17:17 </a:t>
            </a:r>
          </a:p>
        </p:txBody>
      </p:sp>
      <p:sp>
        <p:nvSpPr>
          <p:cNvPr id="7" name="TextBox 26"/>
          <p:cNvSpPr txBox="1">
            <a:spLocks noChangeArrowheads="1"/>
          </p:cNvSpPr>
          <p:nvPr/>
        </p:nvSpPr>
        <p:spPr bwMode="auto">
          <a:xfrm>
            <a:off x="530629" y="3088877"/>
            <a:ext cx="8153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3238" indent="-1773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173038" indent="-173038"/>
            <a:r>
              <a:rPr lang="en-US" dirty="0">
                <a:latin typeface="Optima" charset="0"/>
                <a:ea typeface="Optima" charset="0"/>
                <a:cs typeface="Optima" charset="0"/>
              </a:rPr>
              <a:t>- 8 Wives: Michal, </a:t>
            </a:r>
            <a:r>
              <a:rPr lang="en-US" dirty="0" err="1">
                <a:latin typeface="Optima" charset="0"/>
                <a:ea typeface="Optima" charset="0"/>
                <a:cs typeface="Optima" charset="0"/>
              </a:rPr>
              <a:t>Ahinoam</a:t>
            </a:r>
            <a:r>
              <a:rPr lang="en-US" dirty="0">
                <a:latin typeface="Optima" charset="0"/>
                <a:ea typeface="Optima" charset="0"/>
                <a:cs typeface="Optima" charset="0"/>
              </a:rPr>
              <a:t>, Abigail, </a:t>
            </a:r>
            <a:r>
              <a:rPr lang="en-US" dirty="0" err="1">
                <a:latin typeface="Optima" charset="0"/>
                <a:ea typeface="Optima" charset="0"/>
                <a:cs typeface="Optima" charset="0"/>
              </a:rPr>
              <a:t>Maakah</a:t>
            </a:r>
            <a:r>
              <a:rPr lang="en-US" dirty="0">
                <a:latin typeface="Optima" charset="0"/>
                <a:ea typeface="Optima" charset="0"/>
                <a:cs typeface="Optima" charset="0"/>
              </a:rPr>
              <a:t>, </a:t>
            </a:r>
            <a:r>
              <a:rPr lang="en-US" dirty="0" err="1">
                <a:latin typeface="Optima" charset="0"/>
                <a:ea typeface="Optima" charset="0"/>
                <a:cs typeface="Optima" charset="0"/>
              </a:rPr>
              <a:t>Haggith</a:t>
            </a:r>
            <a:r>
              <a:rPr lang="en-US" dirty="0">
                <a:latin typeface="Optima" charset="0"/>
                <a:ea typeface="Optima" charset="0"/>
                <a:cs typeface="Optima" charset="0"/>
              </a:rPr>
              <a:t>, </a:t>
            </a:r>
            <a:r>
              <a:rPr lang="en-US" dirty="0" err="1">
                <a:latin typeface="Optima" charset="0"/>
                <a:ea typeface="Optima" charset="0"/>
                <a:cs typeface="Optima" charset="0"/>
              </a:rPr>
              <a:t>Abital</a:t>
            </a:r>
            <a:r>
              <a:rPr lang="en-US" dirty="0">
                <a:latin typeface="Optima" charset="0"/>
                <a:ea typeface="Optima" charset="0"/>
                <a:cs typeface="Optima" charset="0"/>
              </a:rPr>
              <a:t>, </a:t>
            </a:r>
            <a:r>
              <a:rPr lang="en-US" dirty="0" err="1">
                <a:latin typeface="Optima" charset="0"/>
                <a:ea typeface="Optima" charset="0"/>
                <a:cs typeface="Optima" charset="0"/>
              </a:rPr>
              <a:t>Eglath</a:t>
            </a:r>
            <a:r>
              <a:rPr lang="en-US" dirty="0">
                <a:latin typeface="Optima" charset="0"/>
                <a:ea typeface="Optima" charset="0"/>
                <a:cs typeface="Optima" charset="0"/>
              </a:rPr>
              <a:t>, Bathsheba. </a:t>
            </a:r>
          </a:p>
        </p:txBody>
      </p:sp>
      <p:sp>
        <p:nvSpPr>
          <p:cNvPr id="9" name="TextBox 26"/>
          <p:cNvSpPr txBox="1">
            <a:spLocks noChangeArrowheads="1"/>
          </p:cNvSpPr>
          <p:nvPr/>
        </p:nvSpPr>
        <p:spPr bwMode="auto">
          <a:xfrm>
            <a:off x="530629" y="4013538"/>
            <a:ext cx="81534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3238" indent="-177323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938" indent="-7938"/>
            <a:r>
              <a:rPr lang="en-US" dirty="0" smtClean="0">
                <a:latin typeface="Optima" charset="0"/>
                <a:ea typeface="Optima" charset="0"/>
                <a:cs typeface="Optima" charset="0"/>
              </a:rPr>
              <a:t>- At least 10 concubines.</a:t>
            </a:r>
            <a:endParaRPr lang="en-US" dirty="0">
              <a:latin typeface="Optima" charset="0"/>
              <a:ea typeface="Optima" charset="0"/>
              <a:cs typeface="Optima" charset="0"/>
            </a:endParaRPr>
          </a:p>
        </p:txBody>
      </p:sp>
    </p:spTree>
    <p:extLst>
      <p:ext uri="{BB962C8B-B14F-4D97-AF65-F5344CB8AC3E}">
        <p14:creationId xmlns:p14="http://schemas.microsoft.com/office/powerpoint/2010/main" val="48966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Psalm 51</a:t>
            </a:r>
            <a:endParaRPr lang="en-US" sz="3600" dirty="0">
              <a:latin typeface="+mj-lt"/>
            </a:endParaRPr>
          </a:p>
        </p:txBody>
      </p:sp>
      <p:sp>
        <p:nvSpPr>
          <p:cNvPr id="12" name="TextBox 30"/>
          <p:cNvSpPr txBox="1">
            <a:spLocks noChangeArrowheads="1"/>
          </p:cNvSpPr>
          <p:nvPr/>
        </p:nvSpPr>
        <p:spPr bwMode="auto">
          <a:xfrm>
            <a:off x="533400" y="1200150"/>
            <a:ext cx="8153400" cy="3190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512064" lvl="0" indent="-514350">
              <a:spcBef>
                <a:spcPts val="800"/>
              </a:spcBef>
              <a:buAutoNum type="arabicPeriod"/>
            </a:pPr>
            <a:r>
              <a:rPr lang="en-US" sz="2800" dirty="0" smtClean="0">
                <a:solidFill>
                  <a:srgbClr val="FFFFFF"/>
                </a:solidFill>
                <a:latin typeface="Optima" charset="0"/>
                <a:ea typeface="Optima" charset="0"/>
                <a:cs typeface="Optima" charset="0"/>
              </a:rPr>
              <a:t>Cry for mercy (</a:t>
            </a:r>
            <a:r>
              <a:rPr lang="en-US" sz="2800" dirty="0" smtClean="0">
                <a:latin typeface="Optima" charset="0"/>
                <a:ea typeface="Optima" charset="0"/>
                <a:cs typeface="Optima" charset="0"/>
              </a:rPr>
              <a:t>1-2)</a:t>
            </a:r>
          </a:p>
          <a:p>
            <a:pPr marL="512064" lvl="0" indent="-514350">
              <a:spcBef>
                <a:spcPts val="800"/>
              </a:spcBef>
              <a:buAutoNum type="arabicPeriod"/>
            </a:pPr>
            <a:r>
              <a:rPr lang="en-US" sz="2800" dirty="0" smtClean="0">
                <a:latin typeface="Optima" charset="0"/>
                <a:ea typeface="Optima" charset="0"/>
                <a:cs typeface="Optima" charset="0"/>
              </a:rPr>
              <a:t>Confession </a:t>
            </a:r>
            <a:r>
              <a:rPr lang="en-US" sz="2800" dirty="0">
                <a:latin typeface="Optima" charset="0"/>
                <a:ea typeface="Optima" charset="0"/>
                <a:cs typeface="Optima" charset="0"/>
              </a:rPr>
              <a:t>(</a:t>
            </a:r>
            <a:r>
              <a:rPr lang="en-US" sz="2800" dirty="0" smtClean="0">
                <a:latin typeface="Optima" charset="0"/>
                <a:ea typeface="Optima" charset="0"/>
                <a:cs typeface="Optima" charset="0"/>
              </a:rPr>
              <a:t>3-6)</a:t>
            </a:r>
          </a:p>
          <a:p>
            <a:pPr marL="512064" lvl="0" indent="-514350">
              <a:spcBef>
                <a:spcPts val="800"/>
              </a:spcBef>
              <a:buAutoNum type="arabicPeriod"/>
            </a:pPr>
            <a:r>
              <a:rPr lang="en-US" sz="2800" dirty="0" smtClean="0">
                <a:latin typeface="Optima" charset="0"/>
                <a:ea typeface="Optima" charset="0"/>
                <a:cs typeface="Optima" charset="0"/>
              </a:rPr>
              <a:t>Cry </a:t>
            </a:r>
            <a:r>
              <a:rPr lang="en-US" sz="2800" dirty="0">
                <a:latin typeface="Optima" charset="0"/>
                <a:ea typeface="Optima" charset="0"/>
                <a:cs typeface="Optima" charset="0"/>
              </a:rPr>
              <a:t>for purification and restoration (</a:t>
            </a:r>
            <a:r>
              <a:rPr lang="en-US" sz="2800" dirty="0" smtClean="0">
                <a:latin typeface="Optima" charset="0"/>
                <a:ea typeface="Optima" charset="0"/>
                <a:cs typeface="Optima" charset="0"/>
              </a:rPr>
              <a:t>7-12)</a:t>
            </a:r>
          </a:p>
          <a:p>
            <a:pPr marL="512064" lvl="0" indent="-514350">
              <a:spcBef>
                <a:spcPts val="800"/>
              </a:spcBef>
              <a:buAutoNum type="arabicPeriod"/>
            </a:pPr>
            <a:r>
              <a:rPr lang="en-US" sz="2800" dirty="0" smtClean="0">
                <a:latin typeface="Optima" charset="0"/>
                <a:ea typeface="Optima" charset="0"/>
                <a:cs typeface="Optima" charset="0"/>
              </a:rPr>
              <a:t>Vow </a:t>
            </a:r>
            <a:r>
              <a:rPr lang="en-US" sz="2800" dirty="0">
                <a:latin typeface="Optima" charset="0"/>
                <a:ea typeface="Optima" charset="0"/>
                <a:cs typeface="Optima" charset="0"/>
              </a:rPr>
              <a:t>(</a:t>
            </a:r>
            <a:r>
              <a:rPr lang="en-US" sz="2800" dirty="0" smtClean="0">
                <a:latin typeface="Optima" charset="0"/>
                <a:ea typeface="Optima" charset="0"/>
                <a:cs typeface="Optima" charset="0"/>
              </a:rPr>
              <a:t>13-15)</a:t>
            </a:r>
          </a:p>
          <a:p>
            <a:pPr marL="512064" lvl="0" indent="-514350">
              <a:spcBef>
                <a:spcPts val="800"/>
              </a:spcBef>
              <a:buAutoNum type="arabicPeriod"/>
            </a:pPr>
            <a:r>
              <a:rPr lang="en-US" sz="2800" dirty="0" smtClean="0">
                <a:latin typeface="Optima" charset="0"/>
                <a:ea typeface="Optima" charset="0"/>
                <a:cs typeface="Optima" charset="0"/>
              </a:rPr>
              <a:t>True </a:t>
            </a:r>
            <a:r>
              <a:rPr lang="en-US" sz="2800" dirty="0">
                <a:latin typeface="Optima" charset="0"/>
                <a:ea typeface="Optima" charset="0"/>
                <a:cs typeface="Optima" charset="0"/>
              </a:rPr>
              <a:t>sacrifice (</a:t>
            </a:r>
            <a:r>
              <a:rPr lang="en-US" sz="2800" dirty="0" smtClean="0">
                <a:latin typeface="Optima" charset="0"/>
                <a:ea typeface="Optima" charset="0"/>
                <a:cs typeface="Optima" charset="0"/>
              </a:rPr>
              <a:t>16-17)</a:t>
            </a:r>
          </a:p>
          <a:p>
            <a:pPr marL="512064" lvl="0" indent="-514350">
              <a:spcBef>
                <a:spcPts val="800"/>
              </a:spcBef>
              <a:buAutoNum type="arabicPeriod"/>
            </a:pPr>
            <a:r>
              <a:rPr lang="en-US" sz="2800" dirty="0" smtClean="0">
                <a:latin typeface="Optima" charset="0"/>
                <a:ea typeface="Optima" charset="0"/>
                <a:cs typeface="Optima" charset="0"/>
              </a:rPr>
              <a:t>Prayer </a:t>
            </a:r>
            <a:r>
              <a:rPr lang="en-US" sz="2800" dirty="0">
                <a:latin typeface="Optima" charset="0"/>
                <a:ea typeface="Optima" charset="0"/>
                <a:cs typeface="Optima" charset="0"/>
              </a:rPr>
              <a:t>for Jerusalem (18-19) </a:t>
            </a:r>
            <a:endParaRPr lang="en-US" sz="2800" dirty="0">
              <a:solidFill>
                <a:srgbClr val="FFFFFF"/>
              </a:solidFill>
              <a:latin typeface="Optima" charset="0"/>
              <a:ea typeface="Optima" charset="0"/>
              <a:cs typeface="Optima" charset="0"/>
            </a:endParaRPr>
          </a:p>
        </p:txBody>
      </p:sp>
    </p:spTree>
    <p:extLst>
      <p:ext uri="{BB962C8B-B14F-4D97-AF65-F5344CB8AC3E}">
        <p14:creationId xmlns:p14="http://schemas.microsoft.com/office/powerpoint/2010/main" val="3359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A Broken and Contrite Heart</a:t>
            </a:r>
            <a:endParaRPr lang="en-US" sz="3600" dirty="0">
              <a:latin typeface="+mj-lt"/>
            </a:endParaRPr>
          </a:p>
        </p:txBody>
      </p:sp>
      <p:sp>
        <p:nvSpPr>
          <p:cNvPr id="5" name="TextBox 30"/>
          <p:cNvSpPr txBox="1">
            <a:spLocks noChangeArrowheads="1"/>
          </p:cNvSpPr>
          <p:nvPr/>
        </p:nvSpPr>
        <p:spPr bwMode="auto">
          <a:xfrm>
            <a:off x="533400" y="1428750"/>
            <a:ext cx="8153400" cy="2811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512064" lvl="0" indent="-514350">
              <a:spcBef>
                <a:spcPts val="1000"/>
              </a:spcBef>
              <a:buAutoNum type="arabicPeriod"/>
            </a:pPr>
            <a:r>
              <a:rPr lang="en-US" sz="3200" dirty="0" smtClean="0">
                <a:solidFill>
                  <a:srgbClr val="FFFFFF"/>
                </a:solidFill>
                <a:latin typeface="Optima" charset="0"/>
                <a:ea typeface="Optima" charset="0"/>
                <a:cs typeface="Optima" charset="0"/>
              </a:rPr>
              <a:t>Focus on the inner reality, not the outward expression.</a:t>
            </a:r>
            <a:endParaRPr lang="en-US" sz="3200" dirty="0" smtClean="0">
              <a:latin typeface="Optima" charset="0"/>
              <a:ea typeface="Optima" charset="0"/>
              <a:cs typeface="Optima" charset="0"/>
            </a:endParaRPr>
          </a:p>
          <a:p>
            <a:pPr marL="512064" lvl="0" indent="-514350">
              <a:spcBef>
                <a:spcPts val="1000"/>
              </a:spcBef>
              <a:buAutoNum type="arabicPeriod"/>
            </a:pPr>
            <a:r>
              <a:rPr lang="en-US" sz="3200" dirty="0" smtClean="0">
                <a:latin typeface="Optima" charset="0"/>
                <a:ea typeface="Optima" charset="0"/>
                <a:cs typeface="Optima" charset="0"/>
              </a:rPr>
              <a:t>Understand the passive nature of healing.</a:t>
            </a:r>
          </a:p>
          <a:p>
            <a:pPr marL="512064" lvl="0" indent="-514350">
              <a:spcBef>
                <a:spcPts val="1000"/>
              </a:spcBef>
              <a:buAutoNum type="arabicPeriod"/>
            </a:pPr>
            <a:r>
              <a:rPr lang="en-US" sz="3200" dirty="0" smtClean="0">
                <a:latin typeface="Optima" charset="0"/>
                <a:ea typeface="Optima" charset="0"/>
                <a:cs typeface="Optima" charset="0"/>
              </a:rPr>
              <a:t>Understand the active nature of confession.</a:t>
            </a:r>
          </a:p>
        </p:txBody>
      </p:sp>
    </p:spTree>
    <p:extLst>
      <p:ext uri="{BB962C8B-B14F-4D97-AF65-F5344CB8AC3E}">
        <p14:creationId xmlns:p14="http://schemas.microsoft.com/office/powerpoint/2010/main" val="636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Condition of the Heart</a:t>
            </a:r>
            <a:endParaRPr lang="en-US" sz="3600" dirty="0">
              <a:latin typeface="+mj-lt"/>
            </a:endParaRPr>
          </a:p>
        </p:txBody>
      </p:sp>
      <p:sp>
        <p:nvSpPr>
          <p:cNvPr id="7" name="TextBox 6"/>
          <p:cNvSpPr txBox="1"/>
          <p:nvPr/>
        </p:nvSpPr>
        <p:spPr>
          <a:xfrm>
            <a:off x="354054" y="902624"/>
            <a:ext cx="4125566" cy="400110"/>
          </a:xfrm>
          <a:prstGeom prst="rect">
            <a:avLst/>
          </a:prstGeom>
          <a:noFill/>
        </p:spPr>
        <p:txBody>
          <a:bodyPr wrap="square" rtlCol="0">
            <a:spAutoFit/>
          </a:bodyPr>
          <a:lstStyle/>
          <a:p>
            <a:pPr algn="just"/>
            <a:r>
              <a:rPr lang="en-US" sz="2000" u="sng" dirty="0" smtClean="0">
                <a:effectLst>
                  <a:outerShdw blurRad="50800" dist="38100" dir="2700000" algn="tl" rotWithShape="0">
                    <a:srgbClr val="000000">
                      <a:alpha val="43000"/>
                    </a:srgbClr>
                  </a:outerShdw>
                </a:effectLst>
                <a:latin typeface="Optima" charset="0"/>
                <a:ea typeface="Optima" charset="0"/>
                <a:cs typeface="Optima" charset="0"/>
              </a:rPr>
              <a:t>Fear:</a:t>
            </a:r>
            <a:endParaRPr lang="en-US" sz="1000" u="sng"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9" name="TextBox 8"/>
          <p:cNvSpPr txBox="1"/>
          <p:nvPr/>
        </p:nvSpPr>
        <p:spPr>
          <a:xfrm>
            <a:off x="354054" y="1364289"/>
            <a:ext cx="4125566" cy="400110"/>
          </a:xfrm>
          <a:prstGeom prst="rect">
            <a:avLst/>
          </a:prstGeom>
          <a:noFill/>
        </p:spPr>
        <p:txBody>
          <a:bodyPr wrap="square" rtlCol="0">
            <a:spAutoFit/>
          </a:bodyPr>
          <a:lstStyle/>
          <a:p>
            <a:pPr algn="just"/>
            <a:r>
              <a:rPr lang="en-US" sz="2000" dirty="0" smtClean="0">
                <a:effectLst>
                  <a:outerShdw blurRad="50800" dist="38100" dir="2700000" algn="tl" rotWithShape="0">
                    <a:srgbClr val="000000">
                      <a:alpha val="43000"/>
                    </a:srgbClr>
                  </a:outerShdw>
                </a:effectLst>
                <a:latin typeface="Optima" charset="0"/>
                <a:ea typeface="Optima" charset="0"/>
                <a:cs typeface="Optima" charset="0"/>
              </a:rPr>
              <a:t>1. Distorted image of God.</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0" name="TextBox 9"/>
          <p:cNvSpPr txBox="1"/>
          <p:nvPr/>
        </p:nvSpPr>
        <p:spPr>
          <a:xfrm>
            <a:off x="354052" y="1765935"/>
            <a:ext cx="4125566" cy="400110"/>
          </a:xfrm>
          <a:prstGeom prst="rect">
            <a:avLst/>
          </a:prstGeom>
          <a:noFill/>
        </p:spPr>
        <p:txBody>
          <a:bodyPr wrap="square" rtlCol="0">
            <a:spAutoFit/>
          </a:bodyPr>
          <a:lstStyle/>
          <a:p>
            <a:pPr algn="just"/>
            <a:r>
              <a:rPr lang="en-US" sz="2000" dirty="0">
                <a:effectLst>
                  <a:outerShdw blurRad="50800" dist="38100" dir="2700000" algn="tl" rotWithShape="0">
                    <a:srgbClr val="000000">
                      <a:alpha val="43000"/>
                    </a:srgbClr>
                  </a:outerShdw>
                </a:effectLst>
                <a:latin typeface="Optima" charset="0"/>
                <a:ea typeface="Optima" charset="0"/>
                <a:cs typeface="Optima" charset="0"/>
              </a:rPr>
              <a:t>2</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Means of acceptance.</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1" name="TextBox 10"/>
          <p:cNvSpPr txBox="1"/>
          <p:nvPr/>
        </p:nvSpPr>
        <p:spPr>
          <a:xfrm>
            <a:off x="354052" y="2166045"/>
            <a:ext cx="4125566" cy="707886"/>
          </a:xfrm>
          <a:prstGeom prst="rect">
            <a:avLst/>
          </a:prstGeom>
          <a:noFill/>
        </p:spPr>
        <p:txBody>
          <a:bodyPr wrap="square" rtlCol="0">
            <a:spAutoFit/>
          </a:bodyPr>
          <a:lstStyle/>
          <a:p>
            <a:pPr marL="290513" indent="-290513"/>
            <a:r>
              <a:rPr lang="en-US" sz="2000" dirty="0">
                <a:effectLst>
                  <a:outerShdw blurRad="50800" dist="38100" dir="2700000" algn="tl" rotWithShape="0">
                    <a:srgbClr val="000000">
                      <a:alpha val="43000"/>
                    </a:srgbClr>
                  </a:outerShdw>
                </a:effectLst>
                <a:latin typeface="Optima" charset="0"/>
                <a:ea typeface="Optima" charset="0"/>
                <a:cs typeface="Optima" charset="0"/>
              </a:rPr>
              <a:t>3</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Pushes to self-reliance and self-condemnation.</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3" name="TextBox 12"/>
          <p:cNvSpPr txBox="1"/>
          <p:nvPr/>
        </p:nvSpPr>
        <p:spPr>
          <a:xfrm>
            <a:off x="354052" y="2873931"/>
            <a:ext cx="4125566" cy="1015663"/>
          </a:xfrm>
          <a:prstGeom prst="rect">
            <a:avLst/>
          </a:prstGeom>
          <a:noFill/>
        </p:spPr>
        <p:txBody>
          <a:bodyPr wrap="square" rtlCol="0">
            <a:spAutoFit/>
          </a:bodyPr>
          <a:lstStyle/>
          <a:p>
            <a:pPr marL="290513" indent="-290513"/>
            <a:r>
              <a:rPr lang="en-US" sz="2000" dirty="0">
                <a:effectLst>
                  <a:outerShdw blurRad="50800" dist="38100" dir="2700000" algn="tl" rotWithShape="0">
                    <a:srgbClr val="000000">
                      <a:alpha val="43000"/>
                    </a:srgbClr>
                  </a:outerShdw>
                </a:effectLst>
                <a:latin typeface="Optima" charset="0"/>
                <a:ea typeface="Optima" charset="0"/>
                <a:cs typeface="Optima" charset="0"/>
              </a:rPr>
              <a:t>4</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Minimizes sin, manages sin, shifts blame, redirects responsibility.</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4" name="TextBox 13"/>
          <p:cNvSpPr txBox="1"/>
          <p:nvPr/>
        </p:nvSpPr>
        <p:spPr>
          <a:xfrm>
            <a:off x="4495800" y="907671"/>
            <a:ext cx="4125566" cy="400110"/>
          </a:xfrm>
          <a:prstGeom prst="rect">
            <a:avLst/>
          </a:prstGeom>
          <a:noFill/>
        </p:spPr>
        <p:txBody>
          <a:bodyPr wrap="square" rtlCol="0">
            <a:spAutoFit/>
          </a:bodyPr>
          <a:lstStyle/>
          <a:p>
            <a:pPr algn="just"/>
            <a:r>
              <a:rPr lang="en-US" sz="2000" u="sng" dirty="0" smtClean="0">
                <a:effectLst>
                  <a:outerShdw blurRad="50800" dist="38100" dir="2700000" algn="tl" rotWithShape="0">
                    <a:srgbClr val="000000">
                      <a:alpha val="43000"/>
                    </a:srgbClr>
                  </a:outerShdw>
                </a:effectLst>
                <a:latin typeface="Optima" charset="0"/>
                <a:ea typeface="Optima" charset="0"/>
                <a:cs typeface="Optima" charset="0"/>
              </a:rPr>
              <a:t>Love:</a:t>
            </a:r>
            <a:endParaRPr lang="en-US" sz="1000" u="sng"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5" name="TextBox 14"/>
          <p:cNvSpPr txBox="1"/>
          <p:nvPr/>
        </p:nvSpPr>
        <p:spPr>
          <a:xfrm>
            <a:off x="4495800" y="1369336"/>
            <a:ext cx="4125566" cy="400110"/>
          </a:xfrm>
          <a:prstGeom prst="rect">
            <a:avLst/>
          </a:prstGeom>
          <a:noFill/>
        </p:spPr>
        <p:txBody>
          <a:bodyPr wrap="square" rtlCol="0">
            <a:spAutoFit/>
          </a:bodyPr>
          <a:lstStyle/>
          <a:p>
            <a:pPr algn="just"/>
            <a:r>
              <a:rPr lang="en-US" sz="2000" dirty="0" smtClean="0">
                <a:effectLst>
                  <a:outerShdw blurRad="50800" dist="38100" dir="2700000" algn="tl" rotWithShape="0">
                    <a:srgbClr val="000000">
                      <a:alpha val="43000"/>
                    </a:srgbClr>
                  </a:outerShdw>
                </a:effectLst>
                <a:latin typeface="Optima" charset="0"/>
                <a:ea typeface="Optima" charset="0"/>
                <a:cs typeface="Optima" charset="0"/>
              </a:rPr>
              <a:t>1. Healthy image of God.</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6" name="TextBox 15"/>
          <p:cNvSpPr txBox="1"/>
          <p:nvPr/>
        </p:nvSpPr>
        <p:spPr>
          <a:xfrm>
            <a:off x="4495798" y="1759743"/>
            <a:ext cx="4125566" cy="400110"/>
          </a:xfrm>
          <a:prstGeom prst="rect">
            <a:avLst/>
          </a:prstGeom>
          <a:noFill/>
        </p:spPr>
        <p:txBody>
          <a:bodyPr wrap="square" rtlCol="0">
            <a:spAutoFit/>
          </a:bodyPr>
          <a:lstStyle/>
          <a:p>
            <a:pPr algn="just"/>
            <a:r>
              <a:rPr lang="en-US" sz="2000" dirty="0">
                <a:effectLst>
                  <a:outerShdw blurRad="50800" dist="38100" dir="2700000" algn="tl" rotWithShape="0">
                    <a:srgbClr val="000000">
                      <a:alpha val="43000"/>
                    </a:srgbClr>
                  </a:outerShdw>
                </a:effectLst>
                <a:latin typeface="Optima" charset="0"/>
                <a:ea typeface="Optima" charset="0"/>
                <a:cs typeface="Optima" charset="0"/>
              </a:rPr>
              <a:t>2</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Means of grace.</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7" name="TextBox 16"/>
          <p:cNvSpPr txBox="1"/>
          <p:nvPr/>
        </p:nvSpPr>
        <p:spPr>
          <a:xfrm>
            <a:off x="4495798" y="2167904"/>
            <a:ext cx="4125566" cy="707886"/>
          </a:xfrm>
          <a:prstGeom prst="rect">
            <a:avLst/>
          </a:prstGeom>
          <a:noFill/>
        </p:spPr>
        <p:txBody>
          <a:bodyPr wrap="square" rtlCol="0">
            <a:spAutoFit/>
          </a:bodyPr>
          <a:lstStyle/>
          <a:p>
            <a:pPr marL="290513" indent="-290513"/>
            <a:r>
              <a:rPr lang="en-US" sz="2000" dirty="0">
                <a:effectLst>
                  <a:outerShdw blurRad="50800" dist="38100" dir="2700000" algn="tl" rotWithShape="0">
                    <a:srgbClr val="000000">
                      <a:alpha val="43000"/>
                    </a:srgbClr>
                  </a:outerShdw>
                </a:effectLst>
                <a:latin typeface="Optima" charset="0"/>
                <a:ea typeface="Optima" charset="0"/>
                <a:cs typeface="Optima" charset="0"/>
              </a:rPr>
              <a:t>3</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Pushes to the cross. No condemnation.</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18" name="TextBox 17"/>
          <p:cNvSpPr txBox="1"/>
          <p:nvPr/>
        </p:nvSpPr>
        <p:spPr>
          <a:xfrm>
            <a:off x="4484220" y="2875790"/>
            <a:ext cx="4125566" cy="1015663"/>
          </a:xfrm>
          <a:prstGeom prst="rect">
            <a:avLst/>
          </a:prstGeom>
          <a:noFill/>
        </p:spPr>
        <p:txBody>
          <a:bodyPr wrap="square" rtlCol="0">
            <a:spAutoFit/>
          </a:bodyPr>
          <a:lstStyle/>
          <a:p>
            <a:pPr marL="290513" indent="-290513"/>
            <a:r>
              <a:rPr lang="en-US" sz="2000" dirty="0">
                <a:effectLst>
                  <a:outerShdw blurRad="50800" dist="38100" dir="2700000" algn="tl" rotWithShape="0">
                    <a:srgbClr val="000000">
                      <a:alpha val="43000"/>
                    </a:srgbClr>
                  </a:outerShdw>
                </a:effectLst>
                <a:latin typeface="Optima" charset="0"/>
                <a:ea typeface="Optima" charset="0"/>
                <a:cs typeface="Optima" charset="0"/>
              </a:rPr>
              <a:t>4</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Takes responsibility, identifies both outward action </a:t>
            </a:r>
            <a:r>
              <a:rPr lang="en-US" sz="2000" i="1" dirty="0" smtClean="0">
                <a:effectLst>
                  <a:outerShdw blurRad="50800" dist="38100" dir="2700000" algn="tl" rotWithShape="0">
                    <a:srgbClr val="000000">
                      <a:alpha val="43000"/>
                    </a:srgbClr>
                  </a:outerShdw>
                </a:effectLst>
                <a:latin typeface="Optima" charset="0"/>
                <a:ea typeface="Optima" charset="0"/>
                <a:cs typeface="Optima" charset="0"/>
              </a:rPr>
              <a:t>and</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inward disposition.</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20" name="TextBox 19"/>
          <p:cNvSpPr txBox="1"/>
          <p:nvPr/>
        </p:nvSpPr>
        <p:spPr>
          <a:xfrm>
            <a:off x="349450" y="3889594"/>
            <a:ext cx="4125566" cy="400110"/>
          </a:xfrm>
          <a:prstGeom prst="rect">
            <a:avLst/>
          </a:prstGeom>
          <a:noFill/>
        </p:spPr>
        <p:txBody>
          <a:bodyPr wrap="square" rtlCol="0">
            <a:spAutoFit/>
          </a:bodyPr>
          <a:lstStyle/>
          <a:p>
            <a:pPr algn="just"/>
            <a:r>
              <a:rPr lang="en-US" sz="2000" dirty="0">
                <a:effectLst>
                  <a:outerShdw blurRad="50800" dist="38100" dir="2700000" algn="tl" rotWithShape="0">
                    <a:srgbClr val="000000">
                      <a:alpha val="43000"/>
                    </a:srgbClr>
                  </a:outerShdw>
                </a:effectLst>
                <a:latin typeface="Optima" charset="0"/>
                <a:ea typeface="Optima" charset="0"/>
                <a:cs typeface="Optima" charset="0"/>
              </a:rPr>
              <a:t>5</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Fueled by guilt and shame.</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21" name="TextBox 20"/>
          <p:cNvSpPr txBox="1"/>
          <p:nvPr/>
        </p:nvSpPr>
        <p:spPr>
          <a:xfrm>
            <a:off x="4500400" y="3885309"/>
            <a:ext cx="4125566" cy="400110"/>
          </a:xfrm>
          <a:prstGeom prst="rect">
            <a:avLst/>
          </a:prstGeom>
          <a:noFill/>
        </p:spPr>
        <p:txBody>
          <a:bodyPr wrap="square" rtlCol="0">
            <a:spAutoFit/>
          </a:bodyPr>
          <a:lstStyle/>
          <a:p>
            <a:pPr algn="just"/>
            <a:r>
              <a:rPr lang="en-US" sz="2000" dirty="0" smtClean="0">
                <a:effectLst>
                  <a:outerShdw blurRad="50800" dist="38100" dir="2700000" algn="tl" rotWithShape="0">
                    <a:srgbClr val="000000">
                      <a:alpha val="43000"/>
                    </a:srgbClr>
                  </a:outerShdw>
                </a:effectLst>
                <a:latin typeface="Optima" charset="0"/>
                <a:ea typeface="Optima" charset="0"/>
                <a:cs typeface="Optima" charset="0"/>
              </a:rPr>
              <a:t>5. Fueled by unconditional love.</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22" name="TextBox 21"/>
          <p:cNvSpPr txBox="1"/>
          <p:nvPr/>
        </p:nvSpPr>
        <p:spPr>
          <a:xfrm>
            <a:off x="349450" y="4285419"/>
            <a:ext cx="4125566" cy="400110"/>
          </a:xfrm>
          <a:prstGeom prst="rect">
            <a:avLst/>
          </a:prstGeom>
          <a:noFill/>
        </p:spPr>
        <p:txBody>
          <a:bodyPr wrap="square" rtlCol="0">
            <a:spAutoFit/>
          </a:bodyPr>
          <a:lstStyle/>
          <a:p>
            <a:pPr algn="just"/>
            <a:r>
              <a:rPr lang="en-US" sz="2000" dirty="0">
                <a:effectLst>
                  <a:outerShdw blurRad="50800" dist="38100" dir="2700000" algn="tl" rotWithShape="0">
                    <a:srgbClr val="000000">
                      <a:alpha val="43000"/>
                    </a:srgbClr>
                  </a:outerShdw>
                </a:effectLst>
                <a:latin typeface="Optima" charset="0"/>
                <a:ea typeface="Optima" charset="0"/>
                <a:cs typeface="Optima" charset="0"/>
              </a:rPr>
              <a:t>6</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Lacks power to heal or transform.</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
        <p:nvSpPr>
          <p:cNvPr id="23" name="TextBox 22"/>
          <p:cNvSpPr txBox="1"/>
          <p:nvPr/>
        </p:nvSpPr>
        <p:spPr>
          <a:xfrm>
            <a:off x="4485605" y="4285719"/>
            <a:ext cx="4125566" cy="707886"/>
          </a:xfrm>
          <a:prstGeom prst="rect">
            <a:avLst/>
          </a:prstGeom>
          <a:noFill/>
        </p:spPr>
        <p:txBody>
          <a:bodyPr wrap="square" rtlCol="0">
            <a:spAutoFit/>
          </a:bodyPr>
          <a:lstStyle/>
          <a:p>
            <a:pPr marL="290513" indent="-290513"/>
            <a:r>
              <a:rPr lang="en-US" sz="2000" dirty="0">
                <a:effectLst>
                  <a:outerShdw blurRad="50800" dist="38100" dir="2700000" algn="tl" rotWithShape="0">
                    <a:srgbClr val="000000">
                      <a:alpha val="43000"/>
                    </a:srgbClr>
                  </a:outerShdw>
                </a:effectLst>
                <a:latin typeface="Optima" charset="0"/>
                <a:ea typeface="Optima" charset="0"/>
                <a:cs typeface="Optima" charset="0"/>
              </a:rPr>
              <a:t>6</a:t>
            </a:r>
            <a:r>
              <a:rPr lang="en-US" sz="2000" dirty="0" smtClean="0">
                <a:effectLst>
                  <a:outerShdw blurRad="50800" dist="38100" dir="2700000" algn="tl" rotWithShape="0">
                    <a:srgbClr val="000000">
                      <a:alpha val="43000"/>
                    </a:srgbClr>
                  </a:outerShdw>
                </a:effectLst>
                <a:latin typeface="Optima" charset="0"/>
                <a:ea typeface="Optima" charset="0"/>
                <a:cs typeface="Optima" charset="0"/>
              </a:rPr>
              <a:t>. Healing and transformation by the Spirit.</a:t>
            </a:r>
            <a:endParaRPr lang="en-US" sz="1000" dirty="0">
              <a:effectLst>
                <a:outerShdw blurRad="50800" dist="38100" dir="2700000" algn="tl" rotWithShape="0">
                  <a:srgbClr val="000000">
                    <a:alpha val="43000"/>
                  </a:srgbClr>
                </a:outerShdw>
              </a:effectLst>
              <a:latin typeface="Optima" charset="0"/>
              <a:ea typeface="Optima" charset="0"/>
              <a:cs typeface="Optima" charset="0"/>
            </a:endParaRPr>
          </a:p>
        </p:txBody>
      </p:sp>
    </p:spTree>
    <p:extLst>
      <p:ext uri="{BB962C8B-B14F-4D97-AF65-F5344CB8AC3E}">
        <p14:creationId xmlns:p14="http://schemas.microsoft.com/office/powerpoint/2010/main" val="359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p:bldP spid="16" grpId="0"/>
      <p:bldP spid="17" grpId="0"/>
      <p:bldP spid="18"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304800" y="209550"/>
            <a:ext cx="6507167" cy="685800"/>
          </a:xfrm>
          <a:prstGeom prst="rect">
            <a:avLst/>
          </a:prstGeom>
        </p:spPr>
        <p:txBody>
          <a:bodyPr vert="horz" lIns="91440" tIns="45720" rIns="91440" bIns="45720" rtlCol="0" anchor="ctr">
            <a:normAutofit/>
          </a:bodyPr>
          <a:lstStyle>
            <a:lvl1pPr marL="214313" indent="-214313" algn="l" defTabSz="342900" rtl="0" eaLnBrk="1" latinLnBrk="0" hangingPunct="1">
              <a:spcBef>
                <a:spcPct val="20000"/>
              </a:spcBef>
              <a:spcAft>
                <a:spcPts val="450"/>
              </a:spcAft>
              <a:buClr>
                <a:schemeClr val="accent1"/>
              </a:buClr>
              <a:buSzPct val="100000"/>
              <a:buFont typeface="Arial"/>
              <a:buChar char="•"/>
              <a:defRPr sz="15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00000"/>
              <a:buFont typeface="Arial"/>
              <a:buChar char="•"/>
              <a:defRPr sz="13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00000"/>
              <a:buFont typeface="Arial"/>
              <a:buChar char="•"/>
              <a:defRPr sz="105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00000"/>
              <a:buFont typeface="Arial"/>
              <a:buChar char="•"/>
              <a:defRPr sz="9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sz="3600" dirty="0" smtClean="0">
                <a:effectLst/>
              </a:rPr>
              <a:t>Confession</a:t>
            </a:r>
            <a:endParaRPr lang="en-US" sz="3600" dirty="0">
              <a:latin typeface="+mj-lt"/>
            </a:endParaRPr>
          </a:p>
        </p:txBody>
      </p:sp>
      <p:sp>
        <p:nvSpPr>
          <p:cNvPr id="12" name="TextBox 30"/>
          <p:cNvSpPr txBox="1">
            <a:spLocks noChangeArrowheads="1"/>
          </p:cNvSpPr>
          <p:nvPr/>
        </p:nvSpPr>
        <p:spPr bwMode="auto">
          <a:xfrm>
            <a:off x="533400" y="1276350"/>
            <a:ext cx="81534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7938" indent="-7938" algn="just"/>
            <a:r>
              <a:rPr lang="en-US" dirty="0">
                <a:latin typeface="Optima" charset="0"/>
                <a:ea typeface="Optima" charset="0"/>
                <a:cs typeface="Optima" charset="0"/>
              </a:rPr>
              <a:t>“There is no fear in love. But perfect love drives out fear, because fear has to do with punishment. The one who fears is not made perfect in love. We love because he first loved us.”</a:t>
            </a:r>
          </a:p>
          <a:p>
            <a:pPr marL="7938" indent="-7938" algn="r"/>
            <a:r>
              <a:rPr lang="en-US" sz="1600" i="1" dirty="0">
                <a:latin typeface="Optima" charset="0"/>
                <a:ea typeface="Optima" charset="0"/>
                <a:cs typeface="Optima" charset="0"/>
              </a:rPr>
              <a:t>1 John 4:18-19</a:t>
            </a:r>
          </a:p>
        </p:txBody>
      </p:sp>
      <p:sp>
        <p:nvSpPr>
          <p:cNvPr id="4" name="TextBox 30"/>
          <p:cNvSpPr txBox="1">
            <a:spLocks noChangeArrowheads="1"/>
          </p:cNvSpPr>
          <p:nvPr/>
        </p:nvSpPr>
        <p:spPr bwMode="auto">
          <a:xfrm>
            <a:off x="533400" y="3562350"/>
            <a:ext cx="8153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7938" indent="-7938"/>
            <a:r>
              <a:rPr lang="en-US" dirty="0">
                <a:latin typeface="Optima" charset="0"/>
                <a:ea typeface="Optima" charset="0"/>
                <a:cs typeface="Optima" charset="0"/>
              </a:rPr>
              <a:t>“God’s kindness leads you to repentance . . .” </a:t>
            </a:r>
            <a:endParaRPr lang="en-US" dirty="0" smtClean="0">
              <a:latin typeface="Optima" charset="0"/>
              <a:ea typeface="Optima" charset="0"/>
              <a:cs typeface="Optima" charset="0"/>
            </a:endParaRPr>
          </a:p>
          <a:p>
            <a:pPr marL="7938" indent="-7938" algn="r"/>
            <a:r>
              <a:rPr lang="en-US" sz="1600" i="1" dirty="0" smtClean="0">
                <a:latin typeface="Optima" charset="0"/>
                <a:ea typeface="Optima" charset="0"/>
                <a:cs typeface="Optima" charset="0"/>
              </a:rPr>
              <a:t>Romans </a:t>
            </a:r>
            <a:r>
              <a:rPr lang="en-US" sz="1600" i="1" dirty="0">
                <a:latin typeface="Optima" charset="0"/>
                <a:ea typeface="Optima" charset="0"/>
                <a:cs typeface="Optima" charset="0"/>
              </a:rPr>
              <a:t>2:4</a:t>
            </a:r>
          </a:p>
        </p:txBody>
      </p:sp>
    </p:spTree>
    <p:extLst>
      <p:ext uri="{BB962C8B-B14F-4D97-AF65-F5344CB8AC3E}">
        <p14:creationId xmlns:p14="http://schemas.microsoft.com/office/powerpoint/2010/main" val="185155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0"/>
          <p:cNvSpPr txBox="1">
            <a:spLocks noChangeArrowheads="1"/>
          </p:cNvSpPr>
          <p:nvPr/>
        </p:nvSpPr>
        <p:spPr bwMode="auto">
          <a:xfrm>
            <a:off x="533400" y="1504950"/>
            <a:ext cx="81534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770063" indent="-1770063">
              <a:tabLst>
                <a:tab pos="1604963" algn="l"/>
              </a:tabLst>
              <a:defRPr sz="2400">
                <a:solidFill>
                  <a:schemeClr val="tx1"/>
                </a:solidFill>
                <a:latin typeface="Arial" charset="0"/>
                <a:ea typeface="ＭＳ Ｐゴシック" charset="0"/>
                <a:cs typeface="ＭＳ Ｐゴシック" charset="0"/>
              </a:defRPr>
            </a:lvl1pPr>
            <a:lvl2pPr marL="742950" indent="-285750">
              <a:tabLst>
                <a:tab pos="1604963" algn="l"/>
              </a:tabLst>
              <a:defRPr sz="2400">
                <a:solidFill>
                  <a:schemeClr val="tx1"/>
                </a:solidFill>
                <a:latin typeface="Arial" charset="0"/>
                <a:ea typeface="ＭＳ Ｐゴシック" charset="0"/>
              </a:defRPr>
            </a:lvl2pPr>
            <a:lvl3pPr marL="1143000" indent="-228600">
              <a:tabLst>
                <a:tab pos="1604963" algn="l"/>
              </a:tabLst>
              <a:defRPr sz="2400">
                <a:solidFill>
                  <a:schemeClr val="tx1"/>
                </a:solidFill>
                <a:latin typeface="Arial" charset="0"/>
                <a:ea typeface="ＭＳ Ｐゴシック" charset="0"/>
              </a:defRPr>
            </a:lvl3pPr>
            <a:lvl4pPr marL="1600200" indent="-228600">
              <a:tabLst>
                <a:tab pos="1604963" algn="l"/>
              </a:tabLst>
              <a:defRPr sz="2400">
                <a:solidFill>
                  <a:schemeClr val="tx1"/>
                </a:solidFill>
                <a:latin typeface="Arial" charset="0"/>
                <a:ea typeface="ＭＳ Ｐゴシック" charset="0"/>
              </a:defRPr>
            </a:lvl4pPr>
            <a:lvl5pPr marL="2057400" indent="-228600">
              <a:tabLst>
                <a:tab pos="1604963"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1604963" algn="l"/>
              </a:tabLst>
              <a:defRPr sz="2400">
                <a:solidFill>
                  <a:schemeClr val="tx1"/>
                </a:solidFill>
                <a:latin typeface="Arial" charset="0"/>
                <a:ea typeface="ＭＳ Ｐゴシック" charset="0"/>
              </a:defRPr>
            </a:lvl9pPr>
          </a:lstStyle>
          <a:p>
            <a:pPr marL="7938" indent="-7938" algn="just">
              <a:tabLst/>
            </a:pPr>
            <a:r>
              <a:rPr lang="en-US" dirty="0">
                <a:latin typeface="Optima" charset="0"/>
                <a:ea typeface="Optima" charset="0"/>
                <a:cs typeface="Optima" charset="0"/>
              </a:rPr>
              <a:t>“Come to me, all you who are weary and burdened, and I will give you </a:t>
            </a:r>
            <a:r>
              <a:rPr lang="en-US" dirty="0" smtClean="0">
                <a:latin typeface="Optima" charset="0"/>
                <a:ea typeface="Optima" charset="0"/>
                <a:cs typeface="Optima" charset="0"/>
              </a:rPr>
              <a:t>rest. Take </a:t>
            </a:r>
            <a:r>
              <a:rPr lang="en-US" dirty="0">
                <a:latin typeface="Optima" charset="0"/>
                <a:ea typeface="Optima" charset="0"/>
                <a:cs typeface="Optima" charset="0"/>
              </a:rPr>
              <a:t>my yoke upon you and learn from me, for I am gentle and humble in heart, and you will find rest for your souls. </a:t>
            </a:r>
            <a:r>
              <a:rPr lang="en-US" dirty="0" smtClean="0">
                <a:latin typeface="Optima" charset="0"/>
                <a:ea typeface="Optima" charset="0"/>
                <a:cs typeface="Optima" charset="0"/>
              </a:rPr>
              <a:t>For </a:t>
            </a:r>
            <a:r>
              <a:rPr lang="en-US" dirty="0">
                <a:latin typeface="Optima" charset="0"/>
                <a:ea typeface="Optima" charset="0"/>
                <a:cs typeface="Optima" charset="0"/>
              </a:rPr>
              <a:t>my yoke is easy and my burden is light</a:t>
            </a:r>
            <a:r>
              <a:rPr lang="en-US" dirty="0" smtClean="0">
                <a:latin typeface="Optima" charset="0"/>
                <a:ea typeface="Optima" charset="0"/>
                <a:cs typeface="Optima" charset="0"/>
              </a:rPr>
              <a:t>.”</a:t>
            </a:r>
          </a:p>
          <a:p>
            <a:pPr marL="7938" indent="-7938" algn="just">
              <a:tabLst/>
            </a:pPr>
            <a:endParaRPr lang="en-US" sz="2000" i="1" dirty="0">
              <a:latin typeface="Optima" charset="0"/>
              <a:ea typeface="Optima" charset="0"/>
              <a:cs typeface="Optima" charset="0"/>
            </a:endParaRPr>
          </a:p>
          <a:p>
            <a:pPr marL="7938" indent="-7938" algn="r">
              <a:tabLst/>
            </a:pPr>
            <a:r>
              <a:rPr lang="en-US" sz="2000" dirty="0" smtClean="0">
                <a:latin typeface="Optima" charset="0"/>
                <a:ea typeface="Optima" charset="0"/>
                <a:cs typeface="Optima" charset="0"/>
              </a:rPr>
              <a:t>~ Jesus</a:t>
            </a:r>
            <a:endParaRPr lang="en-US" sz="2000" dirty="0">
              <a:latin typeface="Optima" charset="0"/>
              <a:ea typeface="Optima" charset="0"/>
              <a:cs typeface="Optima" charset="0"/>
            </a:endParaRPr>
          </a:p>
        </p:txBody>
      </p:sp>
    </p:spTree>
    <p:extLst>
      <p:ext uri="{BB962C8B-B14F-4D97-AF65-F5344CB8AC3E}">
        <p14:creationId xmlns:p14="http://schemas.microsoft.com/office/powerpoint/2010/main" val="2100987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Template>
  <TotalTime>9697</TotalTime>
  <Words>324</Words>
  <Application>Microsoft Macintosh PowerPoint</Application>
  <PresentationFormat>On-screen Show (16:9)</PresentationFormat>
  <Paragraphs>44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Century Gothic</vt:lpstr>
      <vt:lpstr>Optima</vt:lpstr>
      <vt:lpstr>Arial</vt:lpstr>
      <vt:lpstr>Mesh</vt:lpstr>
      <vt:lpstr>Psalm 51</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to Cover</dc:title>
  <dc:creator>bholmes</dc:creator>
  <cp:lastModifiedBy>Microsoft Office User</cp:lastModifiedBy>
  <cp:revision>217</cp:revision>
  <cp:lastPrinted>2016-02-17T23:17:18Z</cp:lastPrinted>
  <dcterms:created xsi:type="dcterms:W3CDTF">2011-02-24T16:41:17Z</dcterms:created>
  <dcterms:modified xsi:type="dcterms:W3CDTF">2017-03-10T15:56:58Z</dcterms:modified>
</cp:coreProperties>
</file>