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384" r:id="rId2"/>
    <p:sldId id="397" r:id="rId3"/>
    <p:sldId id="400" r:id="rId4"/>
    <p:sldId id="399" r:id="rId5"/>
    <p:sldId id="401" r:id="rId6"/>
    <p:sldId id="423" r:id="rId7"/>
    <p:sldId id="424" r:id="rId8"/>
    <p:sldId id="425" r:id="rId9"/>
    <p:sldId id="408" r:id="rId10"/>
    <p:sldId id="426" r:id="rId11"/>
    <p:sldId id="402" r:id="rId12"/>
    <p:sldId id="409" r:id="rId13"/>
    <p:sldId id="410" r:id="rId14"/>
    <p:sldId id="403" r:id="rId15"/>
    <p:sldId id="414" r:id="rId16"/>
    <p:sldId id="415" r:id="rId17"/>
    <p:sldId id="416" r:id="rId18"/>
    <p:sldId id="418" r:id="rId19"/>
    <p:sldId id="413" r:id="rId20"/>
    <p:sldId id="412" r:id="rId21"/>
    <p:sldId id="420" r:id="rId22"/>
    <p:sldId id="421" r:id="rId23"/>
    <p:sldId id="411" r:id="rId24"/>
    <p:sldId id="422" r:id="rId25"/>
    <p:sldId id="39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96"/>
    <p:restoredTop sz="92740"/>
  </p:normalViewPr>
  <p:slideViewPr>
    <p:cSldViewPr snapToGrid="0" snapToObjects="1">
      <p:cViewPr varScale="1">
        <p:scale>
          <a:sx n="118" d="100"/>
          <a:sy n="118" d="100"/>
        </p:scale>
        <p:origin x="216" y="208"/>
      </p:cViewPr>
      <p:guideLst/>
    </p:cSldViewPr>
  </p:slideViewPr>
  <p:outlineViewPr>
    <p:cViewPr>
      <p:scale>
        <a:sx n="33" d="100"/>
        <a:sy n="33" d="100"/>
      </p:scale>
      <p:origin x="0" y="-2548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34CF70-16CD-CA4F-BC8B-8A91FEBE3DF4}" type="datetimeFigureOut">
              <a:rPr lang="en-US" smtClean="0"/>
              <a:t>4/4/18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40BFFC-0FF4-974A-898F-142EDC6ECD0F}" type="slidenum">
              <a:rPr lang="en-US" smtClean="0"/>
              <a:t>‹#›</a:t>
            </a:fld>
            <a:endParaRPr lang="en-US"/>
          </a:p>
        </p:txBody>
      </p:sp>
    </p:spTree>
    <p:extLst>
      <p:ext uri="{BB962C8B-B14F-4D97-AF65-F5344CB8AC3E}">
        <p14:creationId xmlns:p14="http://schemas.microsoft.com/office/powerpoint/2010/main" val="776461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40BFFC-0FF4-974A-898F-142EDC6ECD0F}" type="slidenum">
              <a:rPr lang="en-US" smtClean="0"/>
              <a:t>2</a:t>
            </a:fld>
            <a:endParaRPr lang="en-US"/>
          </a:p>
        </p:txBody>
      </p:sp>
    </p:spTree>
    <p:extLst>
      <p:ext uri="{BB962C8B-B14F-4D97-AF65-F5344CB8AC3E}">
        <p14:creationId xmlns:p14="http://schemas.microsoft.com/office/powerpoint/2010/main" val="1173183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ground is level at the foot of the cross. All you have and all you bring is NOTHING.</a:t>
            </a:r>
          </a:p>
        </p:txBody>
      </p:sp>
      <p:sp>
        <p:nvSpPr>
          <p:cNvPr id="4" name="Slide Number Placeholder 3"/>
          <p:cNvSpPr>
            <a:spLocks noGrp="1"/>
          </p:cNvSpPr>
          <p:nvPr>
            <p:ph type="sldNum" sz="quarter" idx="10"/>
          </p:nvPr>
        </p:nvSpPr>
        <p:spPr/>
        <p:txBody>
          <a:bodyPr/>
          <a:lstStyle/>
          <a:p>
            <a:fld id="{0D40BFFC-0FF4-974A-898F-142EDC6ECD0F}" type="slidenum">
              <a:rPr lang="en-US" smtClean="0"/>
              <a:t>11</a:t>
            </a:fld>
            <a:endParaRPr lang="en-US"/>
          </a:p>
        </p:txBody>
      </p:sp>
    </p:spTree>
    <p:extLst>
      <p:ext uri="{BB962C8B-B14F-4D97-AF65-F5344CB8AC3E}">
        <p14:creationId xmlns:p14="http://schemas.microsoft.com/office/powerpoint/2010/main" val="1737863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ground is level at the foot of the cross. All you have and all you bring is NOTHING.</a:t>
            </a:r>
          </a:p>
        </p:txBody>
      </p:sp>
      <p:sp>
        <p:nvSpPr>
          <p:cNvPr id="4" name="Slide Number Placeholder 3"/>
          <p:cNvSpPr>
            <a:spLocks noGrp="1"/>
          </p:cNvSpPr>
          <p:nvPr>
            <p:ph type="sldNum" sz="quarter" idx="10"/>
          </p:nvPr>
        </p:nvSpPr>
        <p:spPr/>
        <p:txBody>
          <a:bodyPr/>
          <a:lstStyle/>
          <a:p>
            <a:fld id="{0D40BFFC-0FF4-974A-898F-142EDC6ECD0F}" type="slidenum">
              <a:rPr lang="en-US" smtClean="0"/>
              <a:t>12</a:t>
            </a:fld>
            <a:endParaRPr lang="en-US"/>
          </a:p>
        </p:txBody>
      </p:sp>
    </p:spTree>
    <p:extLst>
      <p:ext uri="{BB962C8B-B14F-4D97-AF65-F5344CB8AC3E}">
        <p14:creationId xmlns:p14="http://schemas.microsoft.com/office/powerpoint/2010/main" val="2086963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ground is level at the foot of the cross. All you have and all you bring is NOTHING.</a:t>
            </a:r>
          </a:p>
        </p:txBody>
      </p:sp>
      <p:sp>
        <p:nvSpPr>
          <p:cNvPr id="4" name="Slide Number Placeholder 3"/>
          <p:cNvSpPr>
            <a:spLocks noGrp="1"/>
          </p:cNvSpPr>
          <p:nvPr>
            <p:ph type="sldNum" sz="quarter" idx="10"/>
          </p:nvPr>
        </p:nvSpPr>
        <p:spPr/>
        <p:txBody>
          <a:bodyPr/>
          <a:lstStyle/>
          <a:p>
            <a:fld id="{0D40BFFC-0FF4-974A-898F-142EDC6ECD0F}" type="slidenum">
              <a:rPr lang="en-US" smtClean="0"/>
              <a:t>13</a:t>
            </a:fld>
            <a:endParaRPr lang="en-US"/>
          </a:p>
        </p:txBody>
      </p:sp>
    </p:spTree>
    <p:extLst>
      <p:ext uri="{BB962C8B-B14F-4D97-AF65-F5344CB8AC3E}">
        <p14:creationId xmlns:p14="http://schemas.microsoft.com/office/powerpoint/2010/main" val="1469543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ground is level at the foot of the cross. All you have and all you bring is NOTHING.</a:t>
            </a:r>
          </a:p>
        </p:txBody>
      </p:sp>
      <p:sp>
        <p:nvSpPr>
          <p:cNvPr id="4" name="Slide Number Placeholder 3"/>
          <p:cNvSpPr>
            <a:spLocks noGrp="1"/>
          </p:cNvSpPr>
          <p:nvPr>
            <p:ph type="sldNum" sz="quarter" idx="10"/>
          </p:nvPr>
        </p:nvSpPr>
        <p:spPr/>
        <p:txBody>
          <a:bodyPr/>
          <a:lstStyle/>
          <a:p>
            <a:fld id="{0D40BFFC-0FF4-974A-898F-142EDC6ECD0F}" type="slidenum">
              <a:rPr lang="en-US" smtClean="0"/>
              <a:t>14</a:t>
            </a:fld>
            <a:endParaRPr lang="en-US"/>
          </a:p>
        </p:txBody>
      </p:sp>
    </p:spTree>
    <p:extLst>
      <p:ext uri="{BB962C8B-B14F-4D97-AF65-F5344CB8AC3E}">
        <p14:creationId xmlns:p14="http://schemas.microsoft.com/office/powerpoint/2010/main" val="1250308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ground is level at the foot of the cross. All you have and all you bring is NOTHING.</a:t>
            </a:r>
          </a:p>
        </p:txBody>
      </p:sp>
      <p:sp>
        <p:nvSpPr>
          <p:cNvPr id="4" name="Slide Number Placeholder 3"/>
          <p:cNvSpPr>
            <a:spLocks noGrp="1"/>
          </p:cNvSpPr>
          <p:nvPr>
            <p:ph type="sldNum" sz="quarter" idx="10"/>
          </p:nvPr>
        </p:nvSpPr>
        <p:spPr/>
        <p:txBody>
          <a:bodyPr/>
          <a:lstStyle/>
          <a:p>
            <a:fld id="{0D40BFFC-0FF4-974A-898F-142EDC6ECD0F}" type="slidenum">
              <a:rPr lang="en-US" smtClean="0"/>
              <a:t>15</a:t>
            </a:fld>
            <a:endParaRPr lang="en-US"/>
          </a:p>
        </p:txBody>
      </p:sp>
    </p:spTree>
    <p:extLst>
      <p:ext uri="{BB962C8B-B14F-4D97-AF65-F5344CB8AC3E}">
        <p14:creationId xmlns:p14="http://schemas.microsoft.com/office/powerpoint/2010/main" val="1173494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ground is level at the foot of the cross. All you have and all you bring is NOTHING.</a:t>
            </a:r>
          </a:p>
        </p:txBody>
      </p:sp>
      <p:sp>
        <p:nvSpPr>
          <p:cNvPr id="4" name="Slide Number Placeholder 3"/>
          <p:cNvSpPr>
            <a:spLocks noGrp="1"/>
          </p:cNvSpPr>
          <p:nvPr>
            <p:ph type="sldNum" sz="quarter" idx="10"/>
          </p:nvPr>
        </p:nvSpPr>
        <p:spPr/>
        <p:txBody>
          <a:bodyPr/>
          <a:lstStyle/>
          <a:p>
            <a:fld id="{0D40BFFC-0FF4-974A-898F-142EDC6ECD0F}" type="slidenum">
              <a:rPr lang="en-US" smtClean="0"/>
              <a:t>16</a:t>
            </a:fld>
            <a:endParaRPr lang="en-US"/>
          </a:p>
        </p:txBody>
      </p:sp>
    </p:spTree>
    <p:extLst>
      <p:ext uri="{BB962C8B-B14F-4D97-AF65-F5344CB8AC3E}">
        <p14:creationId xmlns:p14="http://schemas.microsoft.com/office/powerpoint/2010/main" val="1805607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ground is level at the foot of the cross. All you have and all you bring is NOTHING.</a:t>
            </a:r>
          </a:p>
        </p:txBody>
      </p:sp>
      <p:sp>
        <p:nvSpPr>
          <p:cNvPr id="4" name="Slide Number Placeholder 3"/>
          <p:cNvSpPr>
            <a:spLocks noGrp="1"/>
          </p:cNvSpPr>
          <p:nvPr>
            <p:ph type="sldNum" sz="quarter" idx="10"/>
          </p:nvPr>
        </p:nvSpPr>
        <p:spPr/>
        <p:txBody>
          <a:bodyPr/>
          <a:lstStyle/>
          <a:p>
            <a:fld id="{0D40BFFC-0FF4-974A-898F-142EDC6ECD0F}" type="slidenum">
              <a:rPr lang="en-US" smtClean="0"/>
              <a:t>17</a:t>
            </a:fld>
            <a:endParaRPr lang="en-US"/>
          </a:p>
        </p:txBody>
      </p:sp>
    </p:spTree>
    <p:extLst>
      <p:ext uri="{BB962C8B-B14F-4D97-AF65-F5344CB8AC3E}">
        <p14:creationId xmlns:p14="http://schemas.microsoft.com/office/powerpoint/2010/main" val="1648359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ground is level at the foot of the cross. All you have and all you bring is NOTHING.</a:t>
            </a:r>
          </a:p>
        </p:txBody>
      </p:sp>
      <p:sp>
        <p:nvSpPr>
          <p:cNvPr id="4" name="Slide Number Placeholder 3"/>
          <p:cNvSpPr>
            <a:spLocks noGrp="1"/>
          </p:cNvSpPr>
          <p:nvPr>
            <p:ph type="sldNum" sz="quarter" idx="10"/>
          </p:nvPr>
        </p:nvSpPr>
        <p:spPr/>
        <p:txBody>
          <a:bodyPr/>
          <a:lstStyle/>
          <a:p>
            <a:fld id="{0D40BFFC-0FF4-974A-898F-142EDC6ECD0F}" type="slidenum">
              <a:rPr lang="en-US" smtClean="0"/>
              <a:t>18</a:t>
            </a:fld>
            <a:endParaRPr lang="en-US"/>
          </a:p>
        </p:txBody>
      </p:sp>
    </p:spTree>
    <p:extLst>
      <p:ext uri="{BB962C8B-B14F-4D97-AF65-F5344CB8AC3E}">
        <p14:creationId xmlns:p14="http://schemas.microsoft.com/office/powerpoint/2010/main" val="659494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ground is level at the foot of the cross. All you have and all you bring is NOTHING.</a:t>
            </a:r>
          </a:p>
        </p:txBody>
      </p:sp>
      <p:sp>
        <p:nvSpPr>
          <p:cNvPr id="4" name="Slide Number Placeholder 3"/>
          <p:cNvSpPr>
            <a:spLocks noGrp="1"/>
          </p:cNvSpPr>
          <p:nvPr>
            <p:ph type="sldNum" sz="quarter" idx="10"/>
          </p:nvPr>
        </p:nvSpPr>
        <p:spPr/>
        <p:txBody>
          <a:bodyPr/>
          <a:lstStyle/>
          <a:p>
            <a:fld id="{0D40BFFC-0FF4-974A-898F-142EDC6ECD0F}" type="slidenum">
              <a:rPr lang="en-US" smtClean="0"/>
              <a:t>19</a:t>
            </a:fld>
            <a:endParaRPr lang="en-US"/>
          </a:p>
        </p:txBody>
      </p:sp>
    </p:spTree>
    <p:extLst>
      <p:ext uri="{BB962C8B-B14F-4D97-AF65-F5344CB8AC3E}">
        <p14:creationId xmlns:p14="http://schemas.microsoft.com/office/powerpoint/2010/main" val="5349956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ground is level at the foot of the cross. All you have and all you bring is NOTHING.</a:t>
            </a:r>
          </a:p>
        </p:txBody>
      </p:sp>
      <p:sp>
        <p:nvSpPr>
          <p:cNvPr id="4" name="Slide Number Placeholder 3"/>
          <p:cNvSpPr>
            <a:spLocks noGrp="1"/>
          </p:cNvSpPr>
          <p:nvPr>
            <p:ph type="sldNum" sz="quarter" idx="10"/>
          </p:nvPr>
        </p:nvSpPr>
        <p:spPr/>
        <p:txBody>
          <a:bodyPr/>
          <a:lstStyle/>
          <a:p>
            <a:fld id="{0D40BFFC-0FF4-974A-898F-142EDC6ECD0F}" type="slidenum">
              <a:rPr lang="en-US" smtClean="0"/>
              <a:t>20</a:t>
            </a:fld>
            <a:endParaRPr lang="en-US"/>
          </a:p>
        </p:txBody>
      </p:sp>
    </p:spTree>
    <p:extLst>
      <p:ext uri="{BB962C8B-B14F-4D97-AF65-F5344CB8AC3E}">
        <p14:creationId xmlns:p14="http://schemas.microsoft.com/office/powerpoint/2010/main" val="1528429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ground is level at the foot of the cross. All you have and all you bring is NOTHING.</a:t>
            </a:r>
          </a:p>
        </p:txBody>
      </p:sp>
      <p:sp>
        <p:nvSpPr>
          <p:cNvPr id="4" name="Slide Number Placeholder 3"/>
          <p:cNvSpPr>
            <a:spLocks noGrp="1"/>
          </p:cNvSpPr>
          <p:nvPr>
            <p:ph type="sldNum" sz="quarter" idx="10"/>
          </p:nvPr>
        </p:nvSpPr>
        <p:spPr/>
        <p:txBody>
          <a:bodyPr/>
          <a:lstStyle/>
          <a:p>
            <a:fld id="{0D40BFFC-0FF4-974A-898F-142EDC6ECD0F}" type="slidenum">
              <a:rPr lang="en-US" smtClean="0"/>
              <a:t>3</a:t>
            </a:fld>
            <a:endParaRPr lang="en-US"/>
          </a:p>
        </p:txBody>
      </p:sp>
    </p:spTree>
    <p:extLst>
      <p:ext uri="{BB962C8B-B14F-4D97-AF65-F5344CB8AC3E}">
        <p14:creationId xmlns:p14="http://schemas.microsoft.com/office/powerpoint/2010/main" val="17340501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ground is level at the foot of the cross. All you have and all you bring is NOTHING.</a:t>
            </a:r>
          </a:p>
        </p:txBody>
      </p:sp>
      <p:sp>
        <p:nvSpPr>
          <p:cNvPr id="4" name="Slide Number Placeholder 3"/>
          <p:cNvSpPr>
            <a:spLocks noGrp="1"/>
          </p:cNvSpPr>
          <p:nvPr>
            <p:ph type="sldNum" sz="quarter" idx="10"/>
          </p:nvPr>
        </p:nvSpPr>
        <p:spPr/>
        <p:txBody>
          <a:bodyPr/>
          <a:lstStyle/>
          <a:p>
            <a:fld id="{0D40BFFC-0FF4-974A-898F-142EDC6ECD0F}" type="slidenum">
              <a:rPr lang="en-US" smtClean="0"/>
              <a:t>21</a:t>
            </a:fld>
            <a:endParaRPr lang="en-US"/>
          </a:p>
        </p:txBody>
      </p:sp>
    </p:spTree>
    <p:extLst>
      <p:ext uri="{BB962C8B-B14F-4D97-AF65-F5344CB8AC3E}">
        <p14:creationId xmlns:p14="http://schemas.microsoft.com/office/powerpoint/2010/main" val="20060865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ground is level at the foot of the cross. All you have and all you bring is NOTHING.</a:t>
            </a:r>
          </a:p>
        </p:txBody>
      </p:sp>
      <p:sp>
        <p:nvSpPr>
          <p:cNvPr id="4" name="Slide Number Placeholder 3"/>
          <p:cNvSpPr>
            <a:spLocks noGrp="1"/>
          </p:cNvSpPr>
          <p:nvPr>
            <p:ph type="sldNum" sz="quarter" idx="10"/>
          </p:nvPr>
        </p:nvSpPr>
        <p:spPr/>
        <p:txBody>
          <a:bodyPr/>
          <a:lstStyle/>
          <a:p>
            <a:fld id="{0D40BFFC-0FF4-974A-898F-142EDC6ECD0F}" type="slidenum">
              <a:rPr lang="en-US" smtClean="0"/>
              <a:t>22</a:t>
            </a:fld>
            <a:endParaRPr lang="en-US"/>
          </a:p>
        </p:txBody>
      </p:sp>
    </p:spTree>
    <p:extLst>
      <p:ext uri="{BB962C8B-B14F-4D97-AF65-F5344CB8AC3E}">
        <p14:creationId xmlns:p14="http://schemas.microsoft.com/office/powerpoint/2010/main" val="20533305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ground is level at the foot of the cross. All you have and all you bring is NOTHING.</a:t>
            </a:r>
          </a:p>
        </p:txBody>
      </p:sp>
      <p:sp>
        <p:nvSpPr>
          <p:cNvPr id="4" name="Slide Number Placeholder 3"/>
          <p:cNvSpPr>
            <a:spLocks noGrp="1"/>
          </p:cNvSpPr>
          <p:nvPr>
            <p:ph type="sldNum" sz="quarter" idx="10"/>
          </p:nvPr>
        </p:nvSpPr>
        <p:spPr/>
        <p:txBody>
          <a:bodyPr/>
          <a:lstStyle/>
          <a:p>
            <a:fld id="{0D40BFFC-0FF4-974A-898F-142EDC6ECD0F}" type="slidenum">
              <a:rPr lang="en-US" smtClean="0"/>
              <a:t>23</a:t>
            </a:fld>
            <a:endParaRPr lang="en-US"/>
          </a:p>
        </p:txBody>
      </p:sp>
    </p:spTree>
    <p:extLst>
      <p:ext uri="{BB962C8B-B14F-4D97-AF65-F5344CB8AC3E}">
        <p14:creationId xmlns:p14="http://schemas.microsoft.com/office/powerpoint/2010/main" val="16278514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ground is level at the foot of the cross. All you have and all you bring is NOTHING.</a:t>
            </a:r>
          </a:p>
        </p:txBody>
      </p:sp>
      <p:sp>
        <p:nvSpPr>
          <p:cNvPr id="4" name="Slide Number Placeholder 3"/>
          <p:cNvSpPr>
            <a:spLocks noGrp="1"/>
          </p:cNvSpPr>
          <p:nvPr>
            <p:ph type="sldNum" sz="quarter" idx="10"/>
          </p:nvPr>
        </p:nvSpPr>
        <p:spPr/>
        <p:txBody>
          <a:bodyPr/>
          <a:lstStyle/>
          <a:p>
            <a:fld id="{0D40BFFC-0FF4-974A-898F-142EDC6ECD0F}" type="slidenum">
              <a:rPr lang="en-US" smtClean="0"/>
              <a:t>24</a:t>
            </a:fld>
            <a:endParaRPr lang="en-US"/>
          </a:p>
        </p:txBody>
      </p:sp>
    </p:spTree>
    <p:extLst>
      <p:ext uri="{BB962C8B-B14F-4D97-AF65-F5344CB8AC3E}">
        <p14:creationId xmlns:p14="http://schemas.microsoft.com/office/powerpoint/2010/main" val="6013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ground is level at the foot of the cross. All you have and all you bring is NOTHING.</a:t>
            </a:r>
          </a:p>
        </p:txBody>
      </p:sp>
      <p:sp>
        <p:nvSpPr>
          <p:cNvPr id="4" name="Slide Number Placeholder 3"/>
          <p:cNvSpPr>
            <a:spLocks noGrp="1"/>
          </p:cNvSpPr>
          <p:nvPr>
            <p:ph type="sldNum" sz="quarter" idx="10"/>
          </p:nvPr>
        </p:nvSpPr>
        <p:spPr/>
        <p:txBody>
          <a:bodyPr/>
          <a:lstStyle/>
          <a:p>
            <a:fld id="{0D40BFFC-0FF4-974A-898F-142EDC6ECD0F}" type="slidenum">
              <a:rPr lang="en-US" smtClean="0"/>
              <a:t>4</a:t>
            </a:fld>
            <a:endParaRPr lang="en-US"/>
          </a:p>
        </p:txBody>
      </p:sp>
    </p:spTree>
    <p:extLst>
      <p:ext uri="{BB962C8B-B14F-4D97-AF65-F5344CB8AC3E}">
        <p14:creationId xmlns:p14="http://schemas.microsoft.com/office/powerpoint/2010/main" val="1113177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ground is level at the foot of the cross. All you have and all you bring is NOTHING.</a:t>
            </a:r>
          </a:p>
        </p:txBody>
      </p:sp>
      <p:sp>
        <p:nvSpPr>
          <p:cNvPr id="4" name="Slide Number Placeholder 3"/>
          <p:cNvSpPr>
            <a:spLocks noGrp="1"/>
          </p:cNvSpPr>
          <p:nvPr>
            <p:ph type="sldNum" sz="quarter" idx="10"/>
          </p:nvPr>
        </p:nvSpPr>
        <p:spPr/>
        <p:txBody>
          <a:bodyPr/>
          <a:lstStyle/>
          <a:p>
            <a:fld id="{0D40BFFC-0FF4-974A-898F-142EDC6ECD0F}" type="slidenum">
              <a:rPr lang="en-US" smtClean="0"/>
              <a:t>5</a:t>
            </a:fld>
            <a:endParaRPr lang="en-US"/>
          </a:p>
        </p:txBody>
      </p:sp>
    </p:spTree>
    <p:extLst>
      <p:ext uri="{BB962C8B-B14F-4D97-AF65-F5344CB8AC3E}">
        <p14:creationId xmlns:p14="http://schemas.microsoft.com/office/powerpoint/2010/main" val="269110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ground is level at the foot of the cross. All you have and all you bring is NOTHING.</a:t>
            </a:r>
          </a:p>
        </p:txBody>
      </p:sp>
      <p:sp>
        <p:nvSpPr>
          <p:cNvPr id="4" name="Slide Number Placeholder 3"/>
          <p:cNvSpPr>
            <a:spLocks noGrp="1"/>
          </p:cNvSpPr>
          <p:nvPr>
            <p:ph type="sldNum" sz="quarter" idx="10"/>
          </p:nvPr>
        </p:nvSpPr>
        <p:spPr/>
        <p:txBody>
          <a:bodyPr/>
          <a:lstStyle/>
          <a:p>
            <a:fld id="{0D40BFFC-0FF4-974A-898F-142EDC6ECD0F}" type="slidenum">
              <a:rPr lang="en-US" smtClean="0"/>
              <a:t>6</a:t>
            </a:fld>
            <a:endParaRPr lang="en-US"/>
          </a:p>
        </p:txBody>
      </p:sp>
    </p:spTree>
    <p:extLst>
      <p:ext uri="{BB962C8B-B14F-4D97-AF65-F5344CB8AC3E}">
        <p14:creationId xmlns:p14="http://schemas.microsoft.com/office/powerpoint/2010/main" val="920809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ground is level at the foot of the cross. All you have and all you bring is NOTHING.</a:t>
            </a:r>
          </a:p>
        </p:txBody>
      </p:sp>
      <p:sp>
        <p:nvSpPr>
          <p:cNvPr id="4" name="Slide Number Placeholder 3"/>
          <p:cNvSpPr>
            <a:spLocks noGrp="1"/>
          </p:cNvSpPr>
          <p:nvPr>
            <p:ph type="sldNum" sz="quarter" idx="10"/>
          </p:nvPr>
        </p:nvSpPr>
        <p:spPr/>
        <p:txBody>
          <a:bodyPr/>
          <a:lstStyle/>
          <a:p>
            <a:fld id="{0D40BFFC-0FF4-974A-898F-142EDC6ECD0F}" type="slidenum">
              <a:rPr lang="en-US" smtClean="0"/>
              <a:t>7</a:t>
            </a:fld>
            <a:endParaRPr lang="en-US"/>
          </a:p>
        </p:txBody>
      </p:sp>
    </p:spTree>
    <p:extLst>
      <p:ext uri="{BB962C8B-B14F-4D97-AF65-F5344CB8AC3E}">
        <p14:creationId xmlns:p14="http://schemas.microsoft.com/office/powerpoint/2010/main" val="619081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ground is level at the foot of the cross. All you have and all you bring is NOTHING.</a:t>
            </a:r>
          </a:p>
        </p:txBody>
      </p:sp>
      <p:sp>
        <p:nvSpPr>
          <p:cNvPr id="4" name="Slide Number Placeholder 3"/>
          <p:cNvSpPr>
            <a:spLocks noGrp="1"/>
          </p:cNvSpPr>
          <p:nvPr>
            <p:ph type="sldNum" sz="quarter" idx="10"/>
          </p:nvPr>
        </p:nvSpPr>
        <p:spPr/>
        <p:txBody>
          <a:bodyPr/>
          <a:lstStyle/>
          <a:p>
            <a:fld id="{0D40BFFC-0FF4-974A-898F-142EDC6ECD0F}" type="slidenum">
              <a:rPr lang="en-US" smtClean="0"/>
              <a:t>8</a:t>
            </a:fld>
            <a:endParaRPr lang="en-US"/>
          </a:p>
        </p:txBody>
      </p:sp>
    </p:spTree>
    <p:extLst>
      <p:ext uri="{BB962C8B-B14F-4D97-AF65-F5344CB8AC3E}">
        <p14:creationId xmlns:p14="http://schemas.microsoft.com/office/powerpoint/2010/main" val="1517032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ground is level at the foot of the cross. All you have and all you bring is NOTHING.</a:t>
            </a:r>
          </a:p>
        </p:txBody>
      </p:sp>
      <p:sp>
        <p:nvSpPr>
          <p:cNvPr id="4" name="Slide Number Placeholder 3"/>
          <p:cNvSpPr>
            <a:spLocks noGrp="1"/>
          </p:cNvSpPr>
          <p:nvPr>
            <p:ph type="sldNum" sz="quarter" idx="10"/>
          </p:nvPr>
        </p:nvSpPr>
        <p:spPr/>
        <p:txBody>
          <a:bodyPr/>
          <a:lstStyle/>
          <a:p>
            <a:fld id="{0D40BFFC-0FF4-974A-898F-142EDC6ECD0F}" type="slidenum">
              <a:rPr lang="en-US" smtClean="0"/>
              <a:t>9</a:t>
            </a:fld>
            <a:endParaRPr lang="en-US"/>
          </a:p>
        </p:txBody>
      </p:sp>
    </p:spTree>
    <p:extLst>
      <p:ext uri="{BB962C8B-B14F-4D97-AF65-F5344CB8AC3E}">
        <p14:creationId xmlns:p14="http://schemas.microsoft.com/office/powerpoint/2010/main" val="1001045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ground is level at the foot of the cross. All you have and all you bring is NOTHING.</a:t>
            </a:r>
          </a:p>
        </p:txBody>
      </p:sp>
      <p:sp>
        <p:nvSpPr>
          <p:cNvPr id="4" name="Slide Number Placeholder 3"/>
          <p:cNvSpPr>
            <a:spLocks noGrp="1"/>
          </p:cNvSpPr>
          <p:nvPr>
            <p:ph type="sldNum" sz="quarter" idx="10"/>
          </p:nvPr>
        </p:nvSpPr>
        <p:spPr/>
        <p:txBody>
          <a:bodyPr/>
          <a:lstStyle/>
          <a:p>
            <a:fld id="{0D40BFFC-0FF4-974A-898F-142EDC6ECD0F}" type="slidenum">
              <a:rPr lang="en-US" smtClean="0"/>
              <a:t>10</a:t>
            </a:fld>
            <a:endParaRPr lang="en-US"/>
          </a:p>
        </p:txBody>
      </p:sp>
    </p:spTree>
    <p:extLst>
      <p:ext uri="{BB962C8B-B14F-4D97-AF65-F5344CB8AC3E}">
        <p14:creationId xmlns:p14="http://schemas.microsoft.com/office/powerpoint/2010/main" val="1747453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16F982-8113-F84E-886A-FAE6F147576E}" type="datetimeFigureOut">
              <a:rPr lang="en-US" smtClean="0"/>
              <a:t>4/4/18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02575-D057-3B47-B3CC-598744D1B4E1}" type="slidenum">
              <a:rPr lang="en-US" smtClean="0"/>
              <a:t>‹#›</a:t>
            </a:fld>
            <a:endParaRPr lang="en-US"/>
          </a:p>
        </p:txBody>
      </p:sp>
    </p:spTree>
    <p:extLst>
      <p:ext uri="{BB962C8B-B14F-4D97-AF65-F5344CB8AC3E}">
        <p14:creationId xmlns:p14="http://schemas.microsoft.com/office/powerpoint/2010/main" val="1538003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16F982-8113-F84E-886A-FAE6F147576E}" type="datetimeFigureOut">
              <a:rPr lang="en-US" smtClean="0"/>
              <a:t>4/4/18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02575-D057-3B47-B3CC-598744D1B4E1}" type="slidenum">
              <a:rPr lang="en-US" smtClean="0"/>
              <a:t>‹#›</a:t>
            </a:fld>
            <a:endParaRPr lang="en-US"/>
          </a:p>
        </p:txBody>
      </p:sp>
    </p:spTree>
    <p:extLst>
      <p:ext uri="{BB962C8B-B14F-4D97-AF65-F5344CB8AC3E}">
        <p14:creationId xmlns:p14="http://schemas.microsoft.com/office/powerpoint/2010/main" val="1983929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16F982-8113-F84E-886A-FAE6F147576E}" type="datetimeFigureOut">
              <a:rPr lang="en-US" smtClean="0"/>
              <a:t>4/4/18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02575-D057-3B47-B3CC-598744D1B4E1}" type="slidenum">
              <a:rPr lang="en-US" smtClean="0"/>
              <a:t>‹#›</a:t>
            </a:fld>
            <a:endParaRPr lang="en-US"/>
          </a:p>
        </p:txBody>
      </p:sp>
    </p:spTree>
    <p:extLst>
      <p:ext uri="{BB962C8B-B14F-4D97-AF65-F5344CB8AC3E}">
        <p14:creationId xmlns:p14="http://schemas.microsoft.com/office/powerpoint/2010/main" val="2070877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16F982-8113-F84E-886A-FAE6F147576E}" type="datetimeFigureOut">
              <a:rPr lang="en-US" smtClean="0"/>
              <a:t>4/4/18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02575-D057-3B47-B3CC-598744D1B4E1}" type="slidenum">
              <a:rPr lang="en-US" smtClean="0"/>
              <a:t>‹#›</a:t>
            </a:fld>
            <a:endParaRPr lang="en-US"/>
          </a:p>
        </p:txBody>
      </p:sp>
    </p:spTree>
    <p:extLst>
      <p:ext uri="{BB962C8B-B14F-4D97-AF65-F5344CB8AC3E}">
        <p14:creationId xmlns:p14="http://schemas.microsoft.com/office/powerpoint/2010/main" val="696616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16F982-8113-F84E-886A-FAE6F147576E}" type="datetimeFigureOut">
              <a:rPr lang="en-US" smtClean="0"/>
              <a:t>4/4/18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02575-D057-3B47-B3CC-598744D1B4E1}" type="slidenum">
              <a:rPr lang="en-US" smtClean="0"/>
              <a:t>‹#›</a:t>
            </a:fld>
            <a:endParaRPr lang="en-US"/>
          </a:p>
        </p:txBody>
      </p:sp>
    </p:spTree>
    <p:extLst>
      <p:ext uri="{BB962C8B-B14F-4D97-AF65-F5344CB8AC3E}">
        <p14:creationId xmlns:p14="http://schemas.microsoft.com/office/powerpoint/2010/main" val="1076526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16F982-8113-F84E-886A-FAE6F147576E}" type="datetimeFigureOut">
              <a:rPr lang="en-US" smtClean="0"/>
              <a:t>4/4/18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02575-D057-3B47-B3CC-598744D1B4E1}" type="slidenum">
              <a:rPr lang="en-US" smtClean="0"/>
              <a:t>‹#›</a:t>
            </a:fld>
            <a:endParaRPr lang="en-US"/>
          </a:p>
        </p:txBody>
      </p:sp>
    </p:spTree>
    <p:extLst>
      <p:ext uri="{BB962C8B-B14F-4D97-AF65-F5344CB8AC3E}">
        <p14:creationId xmlns:p14="http://schemas.microsoft.com/office/powerpoint/2010/main" val="626117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16F982-8113-F84E-886A-FAE6F147576E}" type="datetimeFigureOut">
              <a:rPr lang="en-US" smtClean="0"/>
              <a:t>4/4/18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402575-D057-3B47-B3CC-598744D1B4E1}" type="slidenum">
              <a:rPr lang="en-US" smtClean="0"/>
              <a:t>‹#›</a:t>
            </a:fld>
            <a:endParaRPr lang="en-US"/>
          </a:p>
        </p:txBody>
      </p:sp>
    </p:spTree>
    <p:extLst>
      <p:ext uri="{BB962C8B-B14F-4D97-AF65-F5344CB8AC3E}">
        <p14:creationId xmlns:p14="http://schemas.microsoft.com/office/powerpoint/2010/main" val="485691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16F982-8113-F84E-886A-FAE6F147576E}" type="datetimeFigureOut">
              <a:rPr lang="en-US" smtClean="0"/>
              <a:t>4/4/18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402575-D057-3B47-B3CC-598744D1B4E1}" type="slidenum">
              <a:rPr lang="en-US" smtClean="0"/>
              <a:t>‹#›</a:t>
            </a:fld>
            <a:endParaRPr lang="en-US"/>
          </a:p>
        </p:txBody>
      </p:sp>
    </p:spTree>
    <p:extLst>
      <p:ext uri="{BB962C8B-B14F-4D97-AF65-F5344CB8AC3E}">
        <p14:creationId xmlns:p14="http://schemas.microsoft.com/office/powerpoint/2010/main" val="434639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16F982-8113-F84E-886A-FAE6F147576E}" type="datetimeFigureOut">
              <a:rPr lang="en-US" smtClean="0"/>
              <a:t>4/4/18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402575-D057-3B47-B3CC-598744D1B4E1}" type="slidenum">
              <a:rPr lang="en-US" smtClean="0"/>
              <a:t>‹#›</a:t>
            </a:fld>
            <a:endParaRPr lang="en-US"/>
          </a:p>
        </p:txBody>
      </p:sp>
    </p:spTree>
    <p:extLst>
      <p:ext uri="{BB962C8B-B14F-4D97-AF65-F5344CB8AC3E}">
        <p14:creationId xmlns:p14="http://schemas.microsoft.com/office/powerpoint/2010/main" val="1393823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16F982-8113-F84E-886A-FAE6F147576E}" type="datetimeFigureOut">
              <a:rPr lang="en-US" smtClean="0"/>
              <a:t>4/4/18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02575-D057-3B47-B3CC-598744D1B4E1}" type="slidenum">
              <a:rPr lang="en-US" smtClean="0"/>
              <a:t>‹#›</a:t>
            </a:fld>
            <a:endParaRPr lang="en-US"/>
          </a:p>
        </p:txBody>
      </p:sp>
    </p:spTree>
    <p:extLst>
      <p:ext uri="{BB962C8B-B14F-4D97-AF65-F5344CB8AC3E}">
        <p14:creationId xmlns:p14="http://schemas.microsoft.com/office/powerpoint/2010/main" val="1236564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16F982-8113-F84E-886A-FAE6F147576E}" type="datetimeFigureOut">
              <a:rPr lang="en-US" smtClean="0"/>
              <a:t>4/4/18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02575-D057-3B47-B3CC-598744D1B4E1}" type="slidenum">
              <a:rPr lang="en-US" smtClean="0"/>
              <a:t>‹#›</a:t>
            </a:fld>
            <a:endParaRPr lang="en-US"/>
          </a:p>
        </p:txBody>
      </p:sp>
    </p:spTree>
    <p:extLst>
      <p:ext uri="{BB962C8B-B14F-4D97-AF65-F5344CB8AC3E}">
        <p14:creationId xmlns:p14="http://schemas.microsoft.com/office/powerpoint/2010/main" val="1745627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16F982-8113-F84E-886A-FAE6F147576E}" type="datetimeFigureOut">
              <a:rPr lang="en-US" smtClean="0"/>
              <a:t>4/4/18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402575-D057-3B47-B3CC-598744D1B4E1}" type="slidenum">
              <a:rPr lang="en-US" smtClean="0"/>
              <a:t>‹#›</a:t>
            </a:fld>
            <a:endParaRPr lang="en-US"/>
          </a:p>
        </p:txBody>
      </p:sp>
    </p:spTree>
    <p:extLst>
      <p:ext uri="{BB962C8B-B14F-4D97-AF65-F5344CB8AC3E}">
        <p14:creationId xmlns:p14="http://schemas.microsoft.com/office/powerpoint/2010/main" val="1518547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jp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jp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A58E2B-52AF-D540-8F13-9AB832AA454A}"/>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36589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4BFE2F-1AE6-364D-B12E-6BEEB0E01B5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29">
            <a:extLst>
              <a:ext uri="{FF2B5EF4-FFF2-40B4-BE49-F238E27FC236}">
                <a16:creationId xmlns:a16="http://schemas.microsoft.com/office/drawing/2014/main" id="{F97B5F34-4C83-4A4A-818C-0C5E038D42A0}"/>
              </a:ext>
            </a:extLst>
          </p:cNvPr>
          <p:cNvSpPr txBox="1">
            <a:spLocks noChangeArrowheads="1"/>
          </p:cNvSpPr>
          <p:nvPr/>
        </p:nvSpPr>
        <p:spPr bwMode="auto">
          <a:xfrm>
            <a:off x="558949" y="345261"/>
            <a:ext cx="11074101"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0"/>
            <a:r>
              <a:rPr lang="en-US" sz="4400" i="1" dirty="0">
                <a:solidFill>
                  <a:schemeClr val="bg1">
                    <a:lumMod val="85000"/>
                  </a:schemeClr>
                </a:solidFill>
                <a:latin typeface="Avenir Next" charset="0"/>
                <a:ea typeface="Avenir Next" charset="0"/>
                <a:cs typeface="Avenir Next" charset="0"/>
              </a:rPr>
              <a:t>Paul’s soteriology &amp; the purpose of the Law.</a:t>
            </a:r>
          </a:p>
        </p:txBody>
      </p:sp>
      <p:sp>
        <p:nvSpPr>
          <p:cNvPr id="7" name="TextBox 29">
            <a:extLst>
              <a:ext uri="{FF2B5EF4-FFF2-40B4-BE49-F238E27FC236}">
                <a16:creationId xmlns:a16="http://schemas.microsoft.com/office/drawing/2014/main" id="{7F5DE4A2-2681-1F41-A758-BAD00399D6F5}"/>
              </a:ext>
            </a:extLst>
          </p:cNvPr>
          <p:cNvSpPr txBox="1">
            <a:spLocks noChangeArrowheads="1"/>
          </p:cNvSpPr>
          <p:nvPr/>
        </p:nvSpPr>
        <p:spPr bwMode="auto">
          <a:xfrm>
            <a:off x="558948" y="2064914"/>
            <a:ext cx="11074101" cy="2862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600" dirty="0">
                <a:solidFill>
                  <a:schemeClr val="bg1"/>
                </a:solidFill>
                <a:latin typeface="Avenir Next" charset="0"/>
                <a:ea typeface="Avenir Next" charset="0"/>
                <a:cs typeface="Avenir Next" charset="0"/>
              </a:rPr>
              <a:t>While our old selves have been crucified with Christ on the cross, as long as we live in a fallen, broken world, with fallen, broken human bodies, the magnetic pull and desire of sin will continue to wage war against our regenerated minds and heart.</a:t>
            </a:r>
          </a:p>
        </p:txBody>
      </p:sp>
    </p:spTree>
    <p:extLst>
      <p:ext uri="{BB962C8B-B14F-4D97-AF65-F5344CB8AC3E}">
        <p14:creationId xmlns:p14="http://schemas.microsoft.com/office/powerpoint/2010/main" val="200196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4BFE2F-1AE6-364D-B12E-6BEEB0E01B5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29">
            <a:extLst>
              <a:ext uri="{FF2B5EF4-FFF2-40B4-BE49-F238E27FC236}">
                <a16:creationId xmlns:a16="http://schemas.microsoft.com/office/drawing/2014/main" id="{F97B5F34-4C83-4A4A-818C-0C5E038D42A0}"/>
              </a:ext>
            </a:extLst>
          </p:cNvPr>
          <p:cNvSpPr txBox="1">
            <a:spLocks noChangeArrowheads="1"/>
          </p:cNvSpPr>
          <p:nvPr/>
        </p:nvSpPr>
        <p:spPr bwMode="auto">
          <a:xfrm>
            <a:off x="558949" y="345261"/>
            <a:ext cx="11074101"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0"/>
            <a:r>
              <a:rPr lang="en-US" sz="4400" i="1" dirty="0">
                <a:solidFill>
                  <a:schemeClr val="bg1">
                    <a:lumMod val="85000"/>
                  </a:schemeClr>
                </a:solidFill>
                <a:latin typeface="Avenir Next" charset="0"/>
                <a:ea typeface="Avenir Next" charset="0"/>
                <a:cs typeface="Avenir Next" charset="0"/>
              </a:rPr>
              <a:t>Paul’s soteriology &amp; the purpose of the Law.</a:t>
            </a:r>
          </a:p>
        </p:txBody>
      </p:sp>
      <p:sp>
        <p:nvSpPr>
          <p:cNvPr id="7" name="TextBox 29">
            <a:extLst>
              <a:ext uri="{FF2B5EF4-FFF2-40B4-BE49-F238E27FC236}">
                <a16:creationId xmlns:a16="http://schemas.microsoft.com/office/drawing/2014/main" id="{7F5DE4A2-2681-1F41-A758-BAD00399D6F5}"/>
              </a:ext>
            </a:extLst>
          </p:cNvPr>
          <p:cNvSpPr txBox="1">
            <a:spLocks noChangeArrowheads="1"/>
          </p:cNvSpPr>
          <p:nvPr/>
        </p:nvSpPr>
        <p:spPr bwMode="auto">
          <a:xfrm>
            <a:off x="558949" y="2137072"/>
            <a:ext cx="11074101"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600" b="1" u="sng" dirty="0">
                <a:solidFill>
                  <a:schemeClr val="bg1"/>
                </a:solidFill>
              </a:rPr>
              <a:t>Romans 7:7-12</a:t>
            </a:r>
            <a:endParaRPr lang="en-US" sz="3600" dirty="0">
              <a:solidFill>
                <a:schemeClr val="bg1"/>
              </a:solidFill>
            </a:endParaRPr>
          </a:p>
          <a:p>
            <a:r>
              <a:rPr lang="en-US" sz="3600" i="1" dirty="0">
                <a:solidFill>
                  <a:schemeClr val="bg1"/>
                </a:solidFill>
                <a:latin typeface="Avenir Next" charset="0"/>
                <a:ea typeface="Avenir Next" charset="0"/>
                <a:cs typeface="Avenir Next" charset="0"/>
              </a:rPr>
              <a:t>What shall we say, then? Is the law sinful? Certainly not! Nevertheless, I would not have known what sin was had it not been for the law. For I would not have known what coveting really was if the law had not said, “You shall not covet.”</a:t>
            </a:r>
            <a:endParaRPr lang="en-US" sz="3600" dirty="0"/>
          </a:p>
        </p:txBody>
      </p:sp>
    </p:spTree>
    <p:extLst>
      <p:ext uri="{BB962C8B-B14F-4D97-AF65-F5344CB8AC3E}">
        <p14:creationId xmlns:p14="http://schemas.microsoft.com/office/powerpoint/2010/main" val="337680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4BFE2F-1AE6-364D-B12E-6BEEB0E01B5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29">
            <a:extLst>
              <a:ext uri="{FF2B5EF4-FFF2-40B4-BE49-F238E27FC236}">
                <a16:creationId xmlns:a16="http://schemas.microsoft.com/office/drawing/2014/main" id="{F97B5F34-4C83-4A4A-818C-0C5E038D42A0}"/>
              </a:ext>
            </a:extLst>
          </p:cNvPr>
          <p:cNvSpPr txBox="1">
            <a:spLocks noChangeArrowheads="1"/>
          </p:cNvSpPr>
          <p:nvPr/>
        </p:nvSpPr>
        <p:spPr bwMode="auto">
          <a:xfrm>
            <a:off x="558949" y="345261"/>
            <a:ext cx="11074101"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0"/>
            <a:r>
              <a:rPr lang="en-US" sz="4400" i="1" dirty="0">
                <a:solidFill>
                  <a:schemeClr val="bg1">
                    <a:lumMod val="85000"/>
                  </a:schemeClr>
                </a:solidFill>
                <a:latin typeface="Avenir Next" charset="0"/>
                <a:ea typeface="Avenir Next" charset="0"/>
                <a:cs typeface="Avenir Next" charset="0"/>
              </a:rPr>
              <a:t>Paul’s soteriology &amp; the purpose of the Law.</a:t>
            </a:r>
          </a:p>
        </p:txBody>
      </p:sp>
      <p:sp>
        <p:nvSpPr>
          <p:cNvPr id="7" name="TextBox 29">
            <a:extLst>
              <a:ext uri="{FF2B5EF4-FFF2-40B4-BE49-F238E27FC236}">
                <a16:creationId xmlns:a16="http://schemas.microsoft.com/office/drawing/2014/main" id="{7F5DE4A2-2681-1F41-A758-BAD00399D6F5}"/>
              </a:ext>
            </a:extLst>
          </p:cNvPr>
          <p:cNvSpPr txBox="1">
            <a:spLocks noChangeArrowheads="1"/>
          </p:cNvSpPr>
          <p:nvPr/>
        </p:nvSpPr>
        <p:spPr bwMode="auto">
          <a:xfrm>
            <a:off x="558949" y="2135252"/>
            <a:ext cx="11074101"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Aft>
                <a:spcPts val="1000"/>
              </a:spcAft>
            </a:pPr>
            <a:r>
              <a:rPr lang="en-US" sz="3600" b="1" i="1" baseline="30000" dirty="0">
                <a:solidFill>
                  <a:schemeClr val="bg1"/>
                </a:solidFill>
                <a:latin typeface="Avenir Next" charset="0"/>
                <a:ea typeface="Avenir Next" charset="0"/>
                <a:cs typeface="Avenir Next" charset="0"/>
              </a:rPr>
              <a:t>8 </a:t>
            </a:r>
            <a:r>
              <a:rPr lang="en-US" sz="3600" i="1" dirty="0">
                <a:solidFill>
                  <a:schemeClr val="bg1"/>
                </a:solidFill>
                <a:latin typeface="Avenir Next" charset="0"/>
                <a:ea typeface="Avenir Next" charset="0"/>
                <a:cs typeface="Avenir Next" charset="0"/>
              </a:rPr>
              <a:t>But sin, seizing the opportunity afforded by the commandment, produced in me every kind of coveting. For apart from the law, sin was dead. </a:t>
            </a:r>
            <a:r>
              <a:rPr lang="en-US" sz="3600" b="1" i="1" baseline="30000" dirty="0">
                <a:solidFill>
                  <a:schemeClr val="bg1"/>
                </a:solidFill>
                <a:latin typeface="Avenir Next" charset="0"/>
                <a:ea typeface="Avenir Next" charset="0"/>
                <a:cs typeface="Avenir Next" charset="0"/>
              </a:rPr>
              <a:t>9 </a:t>
            </a:r>
            <a:r>
              <a:rPr lang="en-US" sz="3600" i="1" dirty="0">
                <a:solidFill>
                  <a:schemeClr val="bg1"/>
                </a:solidFill>
                <a:latin typeface="Avenir Next" charset="0"/>
                <a:ea typeface="Avenir Next" charset="0"/>
                <a:cs typeface="Avenir Next" charset="0"/>
              </a:rPr>
              <a:t>Once I was alive apart from the law; but when the commandment came, sin sprang to life and I died. </a:t>
            </a:r>
            <a:endParaRPr lang="en-US" sz="3600" dirty="0">
              <a:solidFill>
                <a:schemeClr val="bg1"/>
              </a:solidFill>
              <a:latin typeface="Avenir Next" charset="0"/>
              <a:ea typeface="Avenir Next" charset="0"/>
              <a:cs typeface="Avenir Next" charset="0"/>
            </a:endParaRPr>
          </a:p>
        </p:txBody>
      </p:sp>
    </p:spTree>
    <p:extLst>
      <p:ext uri="{BB962C8B-B14F-4D97-AF65-F5344CB8AC3E}">
        <p14:creationId xmlns:p14="http://schemas.microsoft.com/office/powerpoint/2010/main" val="847260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4BFE2F-1AE6-364D-B12E-6BEEB0E01B5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29">
            <a:extLst>
              <a:ext uri="{FF2B5EF4-FFF2-40B4-BE49-F238E27FC236}">
                <a16:creationId xmlns:a16="http://schemas.microsoft.com/office/drawing/2014/main" id="{F97B5F34-4C83-4A4A-818C-0C5E038D42A0}"/>
              </a:ext>
            </a:extLst>
          </p:cNvPr>
          <p:cNvSpPr txBox="1">
            <a:spLocks noChangeArrowheads="1"/>
          </p:cNvSpPr>
          <p:nvPr/>
        </p:nvSpPr>
        <p:spPr bwMode="auto">
          <a:xfrm>
            <a:off x="558949" y="345261"/>
            <a:ext cx="11074101"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0"/>
            <a:r>
              <a:rPr lang="en-US" sz="4400" i="1" dirty="0">
                <a:solidFill>
                  <a:schemeClr val="bg1">
                    <a:lumMod val="85000"/>
                  </a:schemeClr>
                </a:solidFill>
                <a:latin typeface="Avenir Next" charset="0"/>
                <a:ea typeface="Avenir Next" charset="0"/>
                <a:cs typeface="Avenir Next" charset="0"/>
              </a:rPr>
              <a:t>Paul’s soteriology &amp; the purpose of the Law.</a:t>
            </a:r>
          </a:p>
        </p:txBody>
      </p:sp>
      <p:sp>
        <p:nvSpPr>
          <p:cNvPr id="7" name="TextBox 29">
            <a:extLst>
              <a:ext uri="{FF2B5EF4-FFF2-40B4-BE49-F238E27FC236}">
                <a16:creationId xmlns:a16="http://schemas.microsoft.com/office/drawing/2014/main" id="{7F5DE4A2-2681-1F41-A758-BAD00399D6F5}"/>
              </a:ext>
            </a:extLst>
          </p:cNvPr>
          <p:cNvSpPr txBox="1">
            <a:spLocks noChangeArrowheads="1"/>
          </p:cNvSpPr>
          <p:nvPr/>
        </p:nvSpPr>
        <p:spPr bwMode="auto">
          <a:xfrm>
            <a:off x="558948" y="2137072"/>
            <a:ext cx="11074101" cy="3970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Aft>
                <a:spcPts val="1000"/>
              </a:spcAft>
            </a:pPr>
            <a:r>
              <a:rPr lang="en-US" sz="3600" i="1" baseline="30000" dirty="0">
                <a:solidFill>
                  <a:schemeClr val="bg1"/>
                </a:solidFill>
                <a:latin typeface="Avenir Next" panose="020B0503020202020204" pitchFamily="34" charset="0"/>
              </a:rPr>
              <a:t>10 </a:t>
            </a:r>
            <a:r>
              <a:rPr lang="en-US" sz="3600" i="1" dirty="0">
                <a:solidFill>
                  <a:schemeClr val="bg1"/>
                </a:solidFill>
                <a:latin typeface="Avenir Next" panose="020B0503020202020204" pitchFamily="34" charset="0"/>
              </a:rPr>
              <a:t>I found that the very commandment that was intended to bring life actually brought death. </a:t>
            </a:r>
            <a:r>
              <a:rPr lang="en-US" sz="3600" i="1" baseline="30000" dirty="0">
                <a:solidFill>
                  <a:schemeClr val="bg1"/>
                </a:solidFill>
                <a:latin typeface="Avenir Next" panose="020B0503020202020204" pitchFamily="34" charset="0"/>
              </a:rPr>
              <a:t>11 </a:t>
            </a:r>
            <a:r>
              <a:rPr lang="en-US" sz="3600" i="1" dirty="0">
                <a:solidFill>
                  <a:schemeClr val="bg1"/>
                </a:solidFill>
                <a:latin typeface="Avenir Next" panose="020B0503020202020204" pitchFamily="34" charset="0"/>
              </a:rPr>
              <a:t>For sin, seizing the opportunity afforded by the commandment, deceived me, and through the commandment put me to death. </a:t>
            </a:r>
            <a:r>
              <a:rPr lang="en-US" sz="3600" i="1" baseline="30000" dirty="0">
                <a:solidFill>
                  <a:schemeClr val="bg1"/>
                </a:solidFill>
                <a:latin typeface="Avenir Next" panose="020B0503020202020204" pitchFamily="34" charset="0"/>
              </a:rPr>
              <a:t>12 </a:t>
            </a:r>
            <a:r>
              <a:rPr lang="en-US" sz="3600" i="1" dirty="0">
                <a:solidFill>
                  <a:schemeClr val="bg1"/>
                </a:solidFill>
                <a:latin typeface="Avenir Next" panose="020B0503020202020204" pitchFamily="34" charset="0"/>
              </a:rPr>
              <a:t>So then, the law is holy, and the commandment is holy, righteous and good.</a:t>
            </a:r>
            <a:endParaRPr lang="en-US" sz="3600" dirty="0">
              <a:solidFill>
                <a:schemeClr val="bg1"/>
              </a:solidFill>
              <a:latin typeface="Avenir Next" panose="020B0503020202020204" pitchFamily="34" charset="0"/>
              <a:ea typeface="Avenir Next" charset="0"/>
              <a:cs typeface="Avenir Next" charset="0"/>
            </a:endParaRPr>
          </a:p>
        </p:txBody>
      </p:sp>
    </p:spTree>
    <p:extLst>
      <p:ext uri="{BB962C8B-B14F-4D97-AF65-F5344CB8AC3E}">
        <p14:creationId xmlns:p14="http://schemas.microsoft.com/office/powerpoint/2010/main" val="1485450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4BFE2F-1AE6-364D-B12E-6BEEB0E01B5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29">
            <a:extLst>
              <a:ext uri="{FF2B5EF4-FFF2-40B4-BE49-F238E27FC236}">
                <a16:creationId xmlns:a16="http://schemas.microsoft.com/office/drawing/2014/main" id="{F97B5F34-4C83-4A4A-818C-0C5E038D42A0}"/>
              </a:ext>
            </a:extLst>
          </p:cNvPr>
          <p:cNvSpPr txBox="1">
            <a:spLocks noChangeArrowheads="1"/>
          </p:cNvSpPr>
          <p:nvPr/>
        </p:nvSpPr>
        <p:spPr bwMode="auto">
          <a:xfrm>
            <a:off x="558949" y="345261"/>
            <a:ext cx="11074101"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0"/>
            <a:r>
              <a:rPr lang="en-US" sz="4400" i="1" dirty="0">
                <a:solidFill>
                  <a:schemeClr val="bg1">
                    <a:lumMod val="85000"/>
                  </a:schemeClr>
                </a:solidFill>
                <a:latin typeface="Avenir Next" charset="0"/>
                <a:ea typeface="Avenir Next" charset="0"/>
                <a:cs typeface="Avenir Next" charset="0"/>
              </a:rPr>
              <a:t>Paul’s soteriology &amp; the purpose of the Law.</a:t>
            </a:r>
          </a:p>
        </p:txBody>
      </p:sp>
      <p:sp>
        <p:nvSpPr>
          <p:cNvPr id="7" name="TextBox 29">
            <a:extLst>
              <a:ext uri="{FF2B5EF4-FFF2-40B4-BE49-F238E27FC236}">
                <a16:creationId xmlns:a16="http://schemas.microsoft.com/office/drawing/2014/main" id="{7F5DE4A2-2681-1F41-A758-BAD00399D6F5}"/>
              </a:ext>
            </a:extLst>
          </p:cNvPr>
          <p:cNvSpPr txBox="1">
            <a:spLocks noChangeArrowheads="1"/>
          </p:cNvSpPr>
          <p:nvPr/>
        </p:nvSpPr>
        <p:spPr bwMode="auto">
          <a:xfrm>
            <a:off x="558948" y="2137072"/>
            <a:ext cx="11074101"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0"/>
            <a:r>
              <a:rPr lang="en-US" sz="3600" dirty="0">
                <a:solidFill>
                  <a:schemeClr val="bg1"/>
                </a:solidFill>
                <a:latin typeface="Avenir Next" charset="0"/>
                <a:ea typeface="Avenir Next" charset="0"/>
                <a:cs typeface="Avenir Next" charset="0"/>
              </a:rPr>
              <a:t>God’s Law was meant to show us that we are wired to disobey</a:t>
            </a:r>
          </a:p>
        </p:txBody>
      </p:sp>
    </p:spTree>
    <p:extLst>
      <p:ext uri="{BB962C8B-B14F-4D97-AF65-F5344CB8AC3E}">
        <p14:creationId xmlns:p14="http://schemas.microsoft.com/office/powerpoint/2010/main" val="352089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4BFE2F-1AE6-364D-B12E-6BEEB0E01B5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954" y="461708"/>
            <a:ext cx="10179388" cy="5934583"/>
          </a:xfrm>
          <a:prstGeom prst="rect">
            <a:avLst/>
          </a:prstGeom>
        </p:spPr>
      </p:pic>
    </p:spTree>
    <p:extLst>
      <p:ext uri="{BB962C8B-B14F-4D97-AF65-F5344CB8AC3E}">
        <p14:creationId xmlns:p14="http://schemas.microsoft.com/office/powerpoint/2010/main" val="157741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4BFE2F-1AE6-364D-B12E-6BEEB0E01B5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338" y="550984"/>
            <a:ext cx="10232944" cy="5756031"/>
          </a:xfrm>
          <a:prstGeom prst="rect">
            <a:avLst/>
          </a:prstGeom>
        </p:spPr>
      </p:pic>
    </p:spTree>
    <p:extLst>
      <p:ext uri="{BB962C8B-B14F-4D97-AF65-F5344CB8AC3E}">
        <p14:creationId xmlns:p14="http://schemas.microsoft.com/office/powerpoint/2010/main" val="1313998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4BFE2F-1AE6-364D-B12E-6BEEB0E01B5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29">
            <a:extLst>
              <a:ext uri="{FF2B5EF4-FFF2-40B4-BE49-F238E27FC236}">
                <a16:creationId xmlns:a16="http://schemas.microsoft.com/office/drawing/2014/main" id="{F97B5F34-4C83-4A4A-818C-0C5E038D42A0}"/>
              </a:ext>
            </a:extLst>
          </p:cNvPr>
          <p:cNvSpPr txBox="1">
            <a:spLocks noChangeArrowheads="1"/>
          </p:cNvSpPr>
          <p:nvPr/>
        </p:nvSpPr>
        <p:spPr bwMode="auto">
          <a:xfrm>
            <a:off x="558949" y="345261"/>
            <a:ext cx="11074101"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0"/>
            <a:r>
              <a:rPr lang="en-US" sz="4400" i="1" dirty="0">
                <a:solidFill>
                  <a:schemeClr val="bg1">
                    <a:lumMod val="85000"/>
                  </a:schemeClr>
                </a:solidFill>
                <a:latin typeface="Avenir Next" charset="0"/>
                <a:ea typeface="Avenir Next" charset="0"/>
                <a:cs typeface="Avenir Next" charset="0"/>
              </a:rPr>
              <a:t>Paul’s soteriology &amp; the purpose of the Law.</a:t>
            </a:r>
          </a:p>
        </p:txBody>
      </p:sp>
      <p:sp>
        <p:nvSpPr>
          <p:cNvPr id="7" name="TextBox 29">
            <a:extLst>
              <a:ext uri="{FF2B5EF4-FFF2-40B4-BE49-F238E27FC236}">
                <a16:creationId xmlns:a16="http://schemas.microsoft.com/office/drawing/2014/main" id="{7F5DE4A2-2681-1F41-A758-BAD00399D6F5}"/>
              </a:ext>
            </a:extLst>
          </p:cNvPr>
          <p:cNvSpPr txBox="1">
            <a:spLocks noChangeArrowheads="1"/>
          </p:cNvSpPr>
          <p:nvPr/>
        </p:nvSpPr>
        <p:spPr bwMode="auto">
          <a:xfrm>
            <a:off x="558949" y="2137072"/>
            <a:ext cx="11074101" cy="2862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0"/>
            <a:r>
              <a:rPr lang="en-US" sz="3600" dirty="0">
                <a:solidFill>
                  <a:schemeClr val="bg1"/>
                </a:solidFill>
                <a:latin typeface="Avenir Next" charset="0"/>
                <a:ea typeface="Avenir Next" charset="0"/>
                <a:cs typeface="Avenir Next" charset="0"/>
              </a:rPr>
              <a:t>God’s Law was meant to show us that we are wired to disobey</a:t>
            </a:r>
          </a:p>
          <a:p>
            <a:pPr lvl="0"/>
            <a:endParaRPr lang="en-US" sz="3600" dirty="0">
              <a:solidFill>
                <a:schemeClr val="bg1"/>
              </a:solidFill>
              <a:latin typeface="Avenir Next" charset="0"/>
              <a:ea typeface="Avenir Next" charset="0"/>
              <a:cs typeface="Avenir Next" charset="0"/>
            </a:endParaRPr>
          </a:p>
          <a:p>
            <a:r>
              <a:rPr lang="en-US" sz="3600" dirty="0">
                <a:solidFill>
                  <a:schemeClr val="bg1"/>
                </a:solidFill>
                <a:latin typeface="Avenir Next" charset="0"/>
                <a:ea typeface="Avenir Next" charset="0"/>
                <a:cs typeface="Avenir Next" charset="0"/>
              </a:rPr>
              <a:t>God’s Law was meant to point us to Christ</a:t>
            </a:r>
          </a:p>
          <a:p>
            <a:pPr lvl="0"/>
            <a:endParaRPr lang="en-US" sz="3600" dirty="0">
              <a:solidFill>
                <a:schemeClr val="bg1"/>
              </a:solidFill>
              <a:latin typeface="Avenir Next" charset="0"/>
              <a:ea typeface="Avenir Next" charset="0"/>
              <a:cs typeface="Avenir Next" charset="0"/>
            </a:endParaRPr>
          </a:p>
        </p:txBody>
      </p:sp>
    </p:spTree>
    <p:extLst>
      <p:ext uri="{BB962C8B-B14F-4D97-AF65-F5344CB8AC3E}">
        <p14:creationId xmlns:p14="http://schemas.microsoft.com/office/powerpoint/2010/main" val="1626011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4BFE2F-1AE6-364D-B12E-6BEEB0E01B5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29">
            <a:extLst>
              <a:ext uri="{FF2B5EF4-FFF2-40B4-BE49-F238E27FC236}">
                <a16:creationId xmlns:a16="http://schemas.microsoft.com/office/drawing/2014/main" id="{F97B5F34-4C83-4A4A-818C-0C5E038D42A0}"/>
              </a:ext>
            </a:extLst>
          </p:cNvPr>
          <p:cNvSpPr txBox="1">
            <a:spLocks noChangeArrowheads="1"/>
          </p:cNvSpPr>
          <p:nvPr/>
        </p:nvSpPr>
        <p:spPr bwMode="auto">
          <a:xfrm>
            <a:off x="558949" y="345261"/>
            <a:ext cx="11074101"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0"/>
            <a:r>
              <a:rPr lang="en-US" sz="4400" i="1" dirty="0">
                <a:solidFill>
                  <a:schemeClr val="bg1">
                    <a:lumMod val="85000"/>
                  </a:schemeClr>
                </a:solidFill>
                <a:latin typeface="Avenir Next" charset="0"/>
                <a:ea typeface="Avenir Next" charset="0"/>
                <a:cs typeface="Avenir Next" charset="0"/>
              </a:rPr>
              <a:t>Paul’s soteriology &amp; the purpose of the Law.</a:t>
            </a:r>
          </a:p>
        </p:txBody>
      </p:sp>
      <p:sp>
        <p:nvSpPr>
          <p:cNvPr id="7" name="TextBox 29">
            <a:extLst>
              <a:ext uri="{FF2B5EF4-FFF2-40B4-BE49-F238E27FC236}">
                <a16:creationId xmlns:a16="http://schemas.microsoft.com/office/drawing/2014/main" id="{7F5DE4A2-2681-1F41-A758-BAD00399D6F5}"/>
              </a:ext>
            </a:extLst>
          </p:cNvPr>
          <p:cNvSpPr txBox="1">
            <a:spLocks noChangeArrowheads="1"/>
          </p:cNvSpPr>
          <p:nvPr/>
        </p:nvSpPr>
        <p:spPr bwMode="auto">
          <a:xfrm>
            <a:off x="558949" y="2123529"/>
            <a:ext cx="11074101" cy="2862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600" dirty="0">
                <a:solidFill>
                  <a:schemeClr val="bg1"/>
                </a:solidFill>
                <a:latin typeface="Avenir Next" charset="0"/>
                <a:ea typeface="Avenir Next" charset="0"/>
                <a:cs typeface="Avenir Next" charset="0"/>
              </a:rPr>
              <a:t>The Law doesn’t cause us to sin, it just reveals what is already true. So seeking to grow in sanctification by obeying rules &amp; regulations is an empty pursuit and robs the Law of its intended purpose.</a:t>
            </a:r>
          </a:p>
          <a:p>
            <a:pPr lvl="0"/>
            <a:endParaRPr lang="en-US" sz="3600" dirty="0">
              <a:solidFill>
                <a:schemeClr val="bg1"/>
              </a:solidFill>
              <a:latin typeface="Avenir Next" charset="0"/>
              <a:ea typeface="Avenir Next" charset="0"/>
              <a:cs typeface="Avenir Next" charset="0"/>
            </a:endParaRPr>
          </a:p>
        </p:txBody>
      </p:sp>
    </p:spTree>
    <p:extLst>
      <p:ext uri="{BB962C8B-B14F-4D97-AF65-F5344CB8AC3E}">
        <p14:creationId xmlns:p14="http://schemas.microsoft.com/office/powerpoint/2010/main" val="220412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4BFE2F-1AE6-364D-B12E-6BEEB0E01B5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29">
            <a:extLst>
              <a:ext uri="{FF2B5EF4-FFF2-40B4-BE49-F238E27FC236}">
                <a16:creationId xmlns:a16="http://schemas.microsoft.com/office/drawing/2014/main" id="{F97B5F34-4C83-4A4A-818C-0C5E038D42A0}"/>
              </a:ext>
            </a:extLst>
          </p:cNvPr>
          <p:cNvSpPr txBox="1">
            <a:spLocks noChangeArrowheads="1"/>
          </p:cNvSpPr>
          <p:nvPr/>
        </p:nvSpPr>
        <p:spPr bwMode="auto">
          <a:xfrm>
            <a:off x="558949" y="345261"/>
            <a:ext cx="11074101"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0"/>
            <a:r>
              <a:rPr lang="en-US" sz="4400" dirty="0">
                <a:solidFill>
                  <a:schemeClr val="bg1">
                    <a:lumMod val="85000"/>
                  </a:schemeClr>
                </a:solidFill>
                <a:latin typeface="Avenir Next" charset="0"/>
                <a:ea typeface="Avenir Next" charset="0"/>
                <a:cs typeface="Avenir Next" charset="0"/>
              </a:rPr>
              <a:t>What does the believer's regular struggle with sin look like?</a:t>
            </a:r>
          </a:p>
        </p:txBody>
      </p:sp>
      <p:sp>
        <p:nvSpPr>
          <p:cNvPr id="7" name="TextBox 29">
            <a:extLst>
              <a:ext uri="{FF2B5EF4-FFF2-40B4-BE49-F238E27FC236}">
                <a16:creationId xmlns:a16="http://schemas.microsoft.com/office/drawing/2014/main" id="{7F5DE4A2-2681-1F41-A758-BAD00399D6F5}"/>
              </a:ext>
            </a:extLst>
          </p:cNvPr>
          <p:cNvSpPr txBox="1">
            <a:spLocks noChangeArrowheads="1"/>
          </p:cNvSpPr>
          <p:nvPr/>
        </p:nvSpPr>
        <p:spPr bwMode="auto">
          <a:xfrm>
            <a:off x="558949" y="1964055"/>
            <a:ext cx="11074101" cy="3970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600" b="1" u="sng" dirty="0">
                <a:solidFill>
                  <a:schemeClr val="bg1"/>
                </a:solidFill>
                <a:latin typeface="Avenir Next" charset="0"/>
                <a:ea typeface="Avenir Next" charset="0"/>
                <a:cs typeface="Avenir Next" charset="0"/>
              </a:rPr>
              <a:t>Romans 7:21-23</a:t>
            </a:r>
            <a:endParaRPr lang="en-US" sz="3600" dirty="0">
              <a:solidFill>
                <a:schemeClr val="bg1"/>
              </a:solidFill>
              <a:latin typeface="Avenir Next" charset="0"/>
              <a:ea typeface="Avenir Next" charset="0"/>
              <a:cs typeface="Avenir Next" charset="0"/>
            </a:endParaRPr>
          </a:p>
          <a:p>
            <a:r>
              <a:rPr lang="en-US" sz="3600" i="1" dirty="0">
                <a:solidFill>
                  <a:schemeClr val="bg1"/>
                </a:solidFill>
                <a:latin typeface="Avenir Next" charset="0"/>
                <a:ea typeface="Avenir Next" charset="0"/>
                <a:cs typeface="Avenir Next" charset="0"/>
              </a:rPr>
              <a:t>So I find this law at work: Although I want to do good, evil is right there with me. </a:t>
            </a:r>
            <a:r>
              <a:rPr lang="en-US" sz="3600" b="1" i="1" baseline="30000" dirty="0">
                <a:solidFill>
                  <a:schemeClr val="bg1"/>
                </a:solidFill>
                <a:latin typeface="Avenir Next" charset="0"/>
                <a:ea typeface="Avenir Next" charset="0"/>
                <a:cs typeface="Avenir Next" charset="0"/>
              </a:rPr>
              <a:t>22 </a:t>
            </a:r>
            <a:r>
              <a:rPr lang="en-US" sz="3600" i="1" dirty="0">
                <a:solidFill>
                  <a:schemeClr val="bg1"/>
                </a:solidFill>
                <a:latin typeface="Avenir Next" charset="0"/>
                <a:ea typeface="Avenir Next" charset="0"/>
                <a:cs typeface="Avenir Next" charset="0"/>
              </a:rPr>
              <a:t>For in my inner being I delight in God’s law; </a:t>
            </a:r>
            <a:r>
              <a:rPr lang="en-US" sz="3600" b="1" i="1" baseline="30000" dirty="0">
                <a:solidFill>
                  <a:schemeClr val="bg1"/>
                </a:solidFill>
                <a:latin typeface="Avenir Next" charset="0"/>
                <a:ea typeface="Avenir Next" charset="0"/>
                <a:cs typeface="Avenir Next" charset="0"/>
              </a:rPr>
              <a:t>23 </a:t>
            </a:r>
            <a:r>
              <a:rPr lang="en-US" sz="3600" i="1" dirty="0">
                <a:solidFill>
                  <a:schemeClr val="bg1"/>
                </a:solidFill>
                <a:latin typeface="Avenir Next" charset="0"/>
                <a:ea typeface="Avenir Next" charset="0"/>
                <a:cs typeface="Avenir Next" charset="0"/>
              </a:rPr>
              <a:t>but I see another law at work in me, waging war against the law of my mind and making me a prisoner of the law of sin at work within me. </a:t>
            </a:r>
            <a:endParaRPr lang="en-US" sz="3600" dirty="0">
              <a:solidFill>
                <a:schemeClr val="bg1"/>
              </a:solidFill>
              <a:latin typeface="Avenir Next" charset="0"/>
              <a:ea typeface="Avenir Next" charset="0"/>
              <a:cs typeface="Avenir Next" charset="0"/>
            </a:endParaRPr>
          </a:p>
        </p:txBody>
      </p:sp>
    </p:spTree>
    <p:extLst>
      <p:ext uri="{BB962C8B-B14F-4D97-AF65-F5344CB8AC3E}">
        <p14:creationId xmlns:p14="http://schemas.microsoft.com/office/powerpoint/2010/main" val="110044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4BFE2F-1AE6-364D-B12E-6BEEB0E01B5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29">
            <a:extLst>
              <a:ext uri="{FF2B5EF4-FFF2-40B4-BE49-F238E27FC236}">
                <a16:creationId xmlns:a16="http://schemas.microsoft.com/office/drawing/2014/main" id="{F97B5F34-4C83-4A4A-818C-0C5E038D42A0}"/>
              </a:ext>
            </a:extLst>
          </p:cNvPr>
          <p:cNvSpPr txBox="1">
            <a:spLocks noChangeArrowheads="1"/>
          </p:cNvSpPr>
          <p:nvPr/>
        </p:nvSpPr>
        <p:spPr bwMode="auto">
          <a:xfrm>
            <a:off x="558949" y="345261"/>
            <a:ext cx="11074101"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4400" i="1" cap="small" dirty="0">
                <a:solidFill>
                  <a:schemeClr val="bg1">
                    <a:alpha val="70000"/>
                  </a:schemeClr>
                </a:solidFill>
                <a:latin typeface="Avenir Next" panose="020B0503020202020204" pitchFamily="34" charset="0"/>
                <a:cs typeface="Optima"/>
              </a:rPr>
              <a:t>Romans 7:7-25</a:t>
            </a:r>
          </a:p>
        </p:txBody>
      </p:sp>
      <p:sp>
        <p:nvSpPr>
          <p:cNvPr id="7" name="TextBox 29">
            <a:extLst>
              <a:ext uri="{FF2B5EF4-FFF2-40B4-BE49-F238E27FC236}">
                <a16:creationId xmlns:a16="http://schemas.microsoft.com/office/drawing/2014/main" id="{7F5DE4A2-2681-1F41-A758-BAD00399D6F5}"/>
              </a:ext>
            </a:extLst>
          </p:cNvPr>
          <p:cNvSpPr txBox="1">
            <a:spLocks noChangeArrowheads="1"/>
          </p:cNvSpPr>
          <p:nvPr/>
        </p:nvSpPr>
        <p:spPr bwMode="auto">
          <a:xfrm>
            <a:off x="558949" y="1459963"/>
            <a:ext cx="11074101"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600" dirty="0">
                <a:solidFill>
                  <a:schemeClr val="bg1"/>
                </a:solidFill>
                <a:latin typeface="Avenir Next" charset="0"/>
                <a:ea typeface="Avenir Next" charset="0"/>
                <a:cs typeface="Avenir Next" charset="0"/>
              </a:rPr>
              <a:t>How do we walk in faithful obedience to God along the Christian journey?</a:t>
            </a:r>
          </a:p>
        </p:txBody>
      </p:sp>
    </p:spTree>
    <p:extLst>
      <p:ext uri="{BB962C8B-B14F-4D97-AF65-F5344CB8AC3E}">
        <p14:creationId xmlns:p14="http://schemas.microsoft.com/office/powerpoint/2010/main" val="654903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4BFE2F-1AE6-364D-B12E-6BEEB0E01B5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29">
            <a:extLst>
              <a:ext uri="{FF2B5EF4-FFF2-40B4-BE49-F238E27FC236}">
                <a16:creationId xmlns:a16="http://schemas.microsoft.com/office/drawing/2014/main" id="{F97B5F34-4C83-4A4A-818C-0C5E038D42A0}"/>
              </a:ext>
            </a:extLst>
          </p:cNvPr>
          <p:cNvSpPr txBox="1">
            <a:spLocks noChangeArrowheads="1"/>
          </p:cNvSpPr>
          <p:nvPr/>
        </p:nvSpPr>
        <p:spPr bwMode="auto">
          <a:xfrm>
            <a:off x="558949" y="345261"/>
            <a:ext cx="11074101"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0"/>
            <a:r>
              <a:rPr lang="en-US" sz="4400" i="1" dirty="0">
                <a:solidFill>
                  <a:schemeClr val="bg1">
                    <a:lumMod val="85000"/>
                  </a:schemeClr>
                </a:solidFill>
                <a:latin typeface="Avenir Next" charset="0"/>
                <a:ea typeface="Avenir Next" charset="0"/>
                <a:cs typeface="Avenir Next" charset="0"/>
              </a:rPr>
              <a:t>How do we emerge victorious over sin?</a:t>
            </a:r>
          </a:p>
        </p:txBody>
      </p:sp>
      <p:sp>
        <p:nvSpPr>
          <p:cNvPr id="7" name="TextBox 29">
            <a:extLst>
              <a:ext uri="{FF2B5EF4-FFF2-40B4-BE49-F238E27FC236}">
                <a16:creationId xmlns:a16="http://schemas.microsoft.com/office/drawing/2014/main" id="{7F5DE4A2-2681-1F41-A758-BAD00399D6F5}"/>
              </a:ext>
            </a:extLst>
          </p:cNvPr>
          <p:cNvSpPr txBox="1">
            <a:spLocks noChangeArrowheads="1"/>
          </p:cNvSpPr>
          <p:nvPr/>
        </p:nvSpPr>
        <p:spPr bwMode="auto">
          <a:xfrm>
            <a:off x="558949" y="1459963"/>
            <a:ext cx="11074101"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600" b="1" u="sng" dirty="0">
                <a:solidFill>
                  <a:schemeClr val="bg1"/>
                </a:solidFill>
                <a:latin typeface="Avenir Next" charset="0"/>
                <a:ea typeface="Avenir Next" charset="0"/>
                <a:cs typeface="Avenir Next" charset="0"/>
              </a:rPr>
              <a:t>Romans 7:24</a:t>
            </a:r>
            <a:endParaRPr lang="en-US" sz="3600" dirty="0">
              <a:solidFill>
                <a:schemeClr val="bg1"/>
              </a:solidFill>
              <a:latin typeface="Avenir Next" charset="0"/>
              <a:ea typeface="Avenir Next" charset="0"/>
              <a:cs typeface="Avenir Next" charset="0"/>
            </a:endParaRPr>
          </a:p>
          <a:p>
            <a:r>
              <a:rPr lang="en-US" sz="3600" i="1" dirty="0">
                <a:solidFill>
                  <a:schemeClr val="bg1"/>
                </a:solidFill>
                <a:latin typeface="Avenir Next" charset="0"/>
                <a:ea typeface="Avenir Next" charset="0"/>
                <a:cs typeface="Avenir Next" charset="0"/>
              </a:rPr>
              <a:t>What a wretched man I am! Who will rescue me from this body that is subject to death?</a:t>
            </a:r>
          </a:p>
        </p:txBody>
      </p:sp>
    </p:spTree>
    <p:extLst>
      <p:ext uri="{BB962C8B-B14F-4D97-AF65-F5344CB8AC3E}">
        <p14:creationId xmlns:p14="http://schemas.microsoft.com/office/powerpoint/2010/main" val="357472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4BFE2F-1AE6-364D-B12E-6BEEB0E01B5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29">
            <a:extLst>
              <a:ext uri="{FF2B5EF4-FFF2-40B4-BE49-F238E27FC236}">
                <a16:creationId xmlns:a16="http://schemas.microsoft.com/office/drawing/2014/main" id="{F97B5F34-4C83-4A4A-818C-0C5E038D42A0}"/>
              </a:ext>
            </a:extLst>
          </p:cNvPr>
          <p:cNvSpPr txBox="1">
            <a:spLocks noChangeArrowheads="1"/>
          </p:cNvSpPr>
          <p:nvPr/>
        </p:nvSpPr>
        <p:spPr bwMode="auto">
          <a:xfrm>
            <a:off x="558949" y="345261"/>
            <a:ext cx="11074101"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0"/>
            <a:r>
              <a:rPr lang="en-US" sz="4400" i="1" dirty="0">
                <a:solidFill>
                  <a:schemeClr val="bg1">
                    <a:lumMod val="85000"/>
                  </a:schemeClr>
                </a:solidFill>
                <a:latin typeface="Avenir Next" charset="0"/>
                <a:ea typeface="Avenir Next" charset="0"/>
                <a:cs typeface="Avenir Next" charset="0"/>
              </a:rPr>
              <a:t>How do we emerge victorious over sin?</a:t>
            </a:r>
          </a:p>
        </p:txBody>
      </p:sp>
      <p:sp>
        <p:nvSpPr>
          <p:cNvPr id="7" name="TextBox 29">
            <a:extLst>
              <a:ext uri="{FF2B5EF4-FFF2-40B4-BE49-F238E27FC236}">
                <a16:creationId xmlns:a16="http://schemas.microsoft.com/office/drawing/2014/main" id="{7F5DE4A2-2681-1F41-A758-BAD00399D6F5}"/>
              </a:ext>
            </a:extLst>
          </p:cNvPr>
          <p:cNvSpPr txBox="1">
            <a:spLocks noChangeArrowheads="1"/>
          </p:cNvSpPr>
          <p:nvPr/>
        </p:nvSpPr>
        <p:spPr bwMode="auto">
          <a:xfrm>
            <a:off x="558949" y="1459963"/>
            <a:ext cx="11074101" cy="507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600" b="1" u="sng" dirty="0">
                <a:solidFill>
                  <a:schemeClr val="bg1"/>
                </a:solidFill>
                <a:latin typeface="Avenir Next" charset="0"/>
                <a:ea typeface="Avenir Next" charset="0"/>
                <a:cs typeface="Avenir Next" charset="0"/>
              </a:rPr>
              <a:t>Romans 7:24</a:t>
            </a:r>
            <a:endParaRPr lang="en-US" sz="3600" dirty="0">
              <a:solidFill>
                <a:schemeClr val="bg1"/>
              </a:solidFill>
              <a:latin typeface="Avenir Next" charset="0"/>
              <a:ea typeface="Avenir Next" charset="0"/>
              <a:cs typeface="Avenir Next" charset="0"/>
            </a:endParaRPr>
          </a:p>
          <a:p>
            <a:r>
              <a:rPr lang="en-US" sz="3600" i="1" dirty="0">
                <a:solidFill>
                  <a:schemeClr val="bg1"/>
                </a:solidFill>
                <a:latin typeface="Avenir Next" charset="0"/>
                <a:ea typeface="Avenir Next" charset="0"/>
                <a:cs typeface="Avenir Next" charset="0"/>
              </a:rPr>
              <a:t>What a wretched man I am! Who will rescue me from this body that is subject to death?</a:t>
            </a:r>
          </a:p>
          <a:p>
            <a:endParaRPr lang="en-US" sz="3600" i="1" dirty="0">
              <a:solidFill>
                <a:schemeClr val="bg1"/>
              </a:solidFill>
              <a:latin typeface="Avenir Next" charset="0"/>
              <a:ea typeface="Avenir Next" charset="0"/>
              <a:cs typeface="Avenir Next" charset="0"/>
            </a:endParaRPr>
          </a:p>
          <a:p>
            <a:r>
              <a:rPr lang="en-US" sz="3600" i="1" dirty="0">
                <a:solidFill>
                  <a:schemeClr val="bg1"/>
                </a:solidFill>
                <a:latin typeface="Avenir Next" charset="0"/>
                <a:ea typeface="Avenir Next" charset="0"/>
                <a:cs typeface="Avenir Next" charset="0"/>
              </a:rPr>
              <a:t>Answer: </a:t>
            </a:r>
          </a:p>
          <a:p>
            <a:r>
              <a:rPr lang="en-US" sz="3600" b="1" u="sng" dirty="0">
                <a:solidFill>
                  <a:schemeClr val="bg1"/>
                </a:solidFill>
                <a:latin typeface="Avenir Next" charset="0"/>
                <a:ea typeface="Avenir Next" charset="0"/>
                <a:cs typeface="Avenir Next" charset="0"/>
              </a:rPr>
              <a:t>Romans 7:25</a:t>
            </a:r>
            <a:endParaRPr lang="en-US" sz="3600" dirty="0">
              <a:solidFill>
                <a:schemeClr val="bg1"/>
              </a:solidFill>
              <a:latin typeface="Avenir Next" charset="0"/>
              <a:ea typeface="Avenir Next" charset="0"/>
              <a:cs typeface="Avenir Next" charset="0"/>
            </a:endParaRPr>
          </a:p>
          <a:p>
            <a:r>
              <a:rPr lang="en-US" sz="3600" b="1" i="1" baseline="30000" dirty="0">
                <a:solidFill>
                  <a:schemeClr val="bg1"/>
                </a:solidFill>
                <a:latin typeface="Avenir Next" charset="0"/>
                <a:ea typeface="Avenir Next" charset="0"/>
                <a:cs typeface="Avenir Next" charset="0"/>
              </a:rPr>
              <a:t>25 </a:t>
            </a:r>
            <a:r>
              <a:rPr lang="en-US" sz="3600" i="1" dirty="0">
                <a:solidFill>
                  <a:schemeClr val="bg1"/>
                </a:solidFill>
                <a:latin typeface="Avenir Next" charset="0"/>
                <a:ea typeface="Avenir Next" charset="0"/>
                <a:cs typeface="Avenir Next" charset="0"/>
              </a:rPr>
              <a:t>Thanks be to God, who delivers me through Jesus Christ our Lord!</a:t>
            </a:r>
            <a:endParaRPr lang="en-US" sz="3600" dirty="0">
              <a:solidFill>
                <a:schemeClr val="bg1"/>
              </a:solidFill>
              <a:latin typeface="Avenir Next" charset="0"/>
              <a:ea typeface="Avenir Next" charset="0"/>
              <a:cs typeface="Avenir Next" charset="0"/>
            </a:endParaRPr>
          </a:p>
          <a:p>
            <a:endParaRPr lang="en-US" sz="3600" i="1" dirty="0">
              <a:solidFill>
                <a:schemeClr val="bg1"/>
              </a:solidFill>
              <a:latin typeface="Avenir Next" charset="0"/>
              <a:ea typeface="Avenir Next" charset="0"/>
              <a:cs typeface="Avenir Next" charset="0"/>
            </a:endParaRPr>
          </a:p>
        </p:txBody>
      </p:sp>
    </p:spTree>
    <p:extLst>
      <p:ext uri="{BB962C8B-B14F-4D97-AF65-F5344CB8AC3E}">
        <p14:creationId xmlns:p14="http://schemas.microsoft.com/office/powerpoint/2010/main" val="1366014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4BFE2F-1AE6-364D-B12E-6BEEB0E01B5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29">
            <a:extLst>
              <a:ext uri="{FF2B5EF4-FFF2-40B4-BE49-F238E27FC236}">
                <a16:creationId xmlns:a16="http://schemas.microsoft.com/office/drawing/2014/main" id="{F97B5F34-4C83-4A4A-818C-0C5E038D42A0}"/>
              </a:ext>
            </a:extLst>
          </p:cNvPr>
          <p:cNvSpPr txBox="1">
            <a:spLocks noChangeArrowheads="1"/>
          </p:cNvSpPr>
          <p:nvPr/>
        </p:nvSpPr>
        <p:spPr bwMode="auto">
          <a:xfrm>
            <a:off x="558949" y="345261"/>
            <a:ext cx="11074101"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0"/>
            <a:r>
              <a:rPr lang="en-US" sz="4400" i="1" dirty="0">
                <a:solidFill>
                  <a:schemeClr val="bg1">
                    <a:lumMod val="85000"/>
                  </a:schemeClr>
                </a:solidFill>
                <a:latin typeface="Avenir Next" charset="0"/>
                <a:ea typeface="Avenir Next" charset="0"/>
                <a:cs typeface="Avenir Next" charset="0"/>
              </a:rPr>
              <a:t>How do we emerge victorious over sin?</a:t>
            </a:r>
          </a:p>
        </p:txBody>
      </p:sp>
      <p:sp>
        <p:nvSpPr>
          <p:cNvPr id="7" name="TextBox 29">
            <a:extLst>
              <a:ext uri="{FF2B5EF4-FFF2-40B4-BE49-F238E27FC236}">
                <a16:creationId xmlns:a16="http://schemas.microsoft.com/office/drawing/2014/main" id="{7F5DE4A2-2681-1F41-A758-BAD00399D6F5}"/>
              </a:ext>
            </a:extLst>
          </p:cNvPr>
          <p:cNvSpPr txBox="1">
            <a:spLocks noChangeArrowheads="1"/>
          </p:cNvSpPr>
          <p:nvPr/>
        </p:nvSpPr>
        <p:spPr bwMode="auto">
          <a:xfrm>
            <a:off x="558949" y="1459963"/>
            <a:ext cx="11074101" cy="3970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742950" lvl="0" indent="-742950">
              <a:buFont typeface="+mj-lt"/>
              <a:buAutoNum type="arabicPeriod"/>
            </a:pPr>
            <a:r>
              <a:rPr lang="en-US" sz="3600" dirty="0">
                <a:solidFill>
                  <a:schemeClr val="bg1"/>
                </a:solidFill>
                <a:latin typeface="Avenir Next" charset="0"/>
                <a:ea typeface="Avenir Next" charset="0"/>
                <a:cs typeface="Avenir Next" charset="0"/>
              </a:rPr>
              <a:t>Sin is powerful. Don’t underestimate it.</a:t>
            </a:r>
          </a:p>
          <a:p>
            <a:pPr marL="742950" lvl="0" indent="-742950">
              <a:buFont typeface="+mj-lt"/>
              <a:buAutoNum type="arabicPeriod"/>
            </a:pPr>
            <a:r>
              <a:rPr lang="en-US" sz="3600" dirty="0">
                <a:solidFill>
                  <a:schemeClr val="bg1"/>
                </a:solidFill>
                <a:latin typeface="Avenir Next" charset="0"/>
                <a:ea typeface="Avenir Next" charset="0"/>
                <a:cs typeface="Avenir Next" charset="0"/>
              </a:rPr>
              <a:t>We are not strong enough to overcome it. Don’t overestimate yourself.</a:t>
            </a:r>
          </a:p>
          <a:p>
            <a:pPr marL="742950" lvl="0" indent="-742950">
              <a:buFont typeface="+mj-lt"/>
              <a:buAutoNum type="arabicPeriod"/>
            </a:pPr>
            <a:r>
              <a:rPr lang="en-US" sz="3600" dirty="0">
                <a:solidFill>
                  <a:schemeClr val="bg1"/>
                </a:solidFill>
                <a:latin typeface="Avenir Next" charset="0"/>
                <a:ea typeface="Avenir Next" charset="0"/>
                <a:cs typeface="Avenir Next" charset="0"/>
              </a:rPr>
              <a:t>Satan is hard at work, and deep down, we want to sin.</a:t>
            </a:r>
          </a:p>
          <a:p>
            <a:pPr marL="742950" lvl="0" indent="-742950">
              <a:buFont typeface="+mj-lt"/>
              <a:buAutoNum type="arabicPeriod"/>
            </a:pPr>
            <a:r>
              <a:rPr lang="en-US" sz="3600" dirty="0">
                <a:solidFill>
                  <a:schemeClr val="bg1"/>
                </a:solidFill>
                <a:latin typeface="Avenir Next" charset="0"/>
                <a:ea typeface="Avenir Next" charset="0"/>
                <a:cs typeface="Avenir Next" charset="0"/>
              </a:rPr>
              <a:t>Sin is only overcome by surrender to the tremendous power of Christ.</a:t>
            </a:r>
          </a:p>
        </p:txBody>
      </p:sp>
    </p:spTree>
    <p:extLst>
      <p:ext uri="{BB962C8B-B14F-4D97-AF65-F5344CB8AC3E}">
        <p14:creationId xmlns:p14="http://schemas.microsoft.com/office/powerpoint/2010/main" val="771616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4BFE2F-1AE6-364D-B12E-6BEEB0E01B5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29">
            <a:extLst>
              <a:ext uri="{FF2B5EF4-FFF2-40B4-BE49-F238E27FC236}">
                <a16:creationId xmlns:a16="http://schemas.microsoft.com/office/drawing/2014/main" id="{F97B5F34-4C83-4A4A-818C-0C5E038D42A0}"/>
              </a:ext>
            </a:extLst>
          </p:cNvPr>
          <p:cNvSpPr txBox="1">
            <a:spLocks noChangeArrowheads="1"/>
          </p:cNvSpPr>
          <p:nvPr/>
        </p:nvSpPr>
        <p:spPr bwMode="auto">
          <a:xfrm>
            <a:off x="558949" y="345261"/>
            <a:ext cx="11074101"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4400" b="1" i="1" dirty="0">
                <a:solidFill>
                  <a:schemeClr val="bg1">
                    <a:lumMod val="85000"/>
                  </a:schemeClr>
                </a:solidFill>
                <a:latin typeface="Avenir Next" charset="0"/>
                <a:ea typeface="Avenir Next" charset="0"/>
                <a:cs typeface="Avenir Next" charset="0"/>
              </a:rPr>
              <a:t>Summary &amp; Conclusion</a:t>
            </a:r>
            <a:r>
              <a:rPr lang="en-US" sz="4400" i="1" dirty="0">
                <a:solidFill>
                  <a:schemeClr val="bg1">
                    <a:lumMod val="85000"/>
                  </a:schemeClr>
                </a:solidFill>
                <a:latin typeface="Avenir Next" charset="0"/>
                <a:ea typeface="Avenir Next" charset="0"/>
                <a:cs typeface="Avenir Next" charset="0"/>
              </a:rPr>
              <a:t> </a:t>
            </a:r>
            <a:endParaRPr lang="en-US" sz="4400" i="1" cap="small" dirty="0">
              <a:solidFill>
                <a:schemeClr val="bg1">
                  <a:lumMod val="85000"/>
                </a:schemeClr>
              </a:solidFill>
              <a:latin typeface="Avenir Next" charset="0"/>
              <a:ea typeface="Avenir Next" charset="0"/>
              <a:cs typeface="Avenir Next" charset="0"/>
            </a:endParaRPr>
          </a:p>
        </p:txBody>
      </p:sp>
      <p:sp>
        <p:nvSpPr>
          <p:cNvPr id="7" name="TextBox 29">
            <a:extLst>
              <a:ext uri="{FF2B5EF4-FFF2-40B4-BE49-F238E27FC236}">
                <a16:creationId xmlns:a16="http://schemas.microsoft.com/office/drawing/2014/main" id="{7F5DE4A2-2681-1F41-A758-BAD00399D6F5}"/>
              </a:ext>
            </a:extLst>
          </p:cNvPr>
          <p:cNvSpPr txBox="1">
            <a:spLocks noChangeArrowheads="1"/>
          </p:cNvSpPr>
          <p:nvPr/>
        </p:nvSpPr>
        <p:spPr bwMode="auto">
          <a:xfrm>
            <a:off x="558949" y="1459963"/>
            <a:ext cx="11074101"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600" dirty="0">
                <a:solidFill>
                  <a:schemeClr val="bg1"/>
                </a:solidFill>
                <a:latin typeface="Avenir Next" charset="0"/>
                <a:ea typeface="Avenir Next" charset="0"/>
                <a:cs typeface="Avenir Next" charset="0"/>
              </a:rPr>
              <a:t>Until the day when the battle with sin is finally over, we have the work of surrendering our passions and desires to Christ and allowing His Word, Spirit &amp; people to transform us moment by moment.</a:t>
            </a:r>
          </a:p>
        </p:txBody>
      </p:sp>
    </p:spTree>
    <p:extLst>
      <p:ext uri="{BB962C8B-B14F-4D97-AF65-F5344CB8AC3E}">
        <p14:creationId xmlns:p14="http://schemas.microsoft.com/office/powerpoint/2010/main" val="222294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4BFE2F-1AE6-364D-B12E-6BEEB0E01B5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29">
            <a:extLst>
              <a:ext uri="{FF2B5EF4-FFF2-40B4-BE49-F238E27FC236}">
                <a16:creationId xmlns:a16="http://schemas.microsoft.com/office/drawing/2014/main" id="{F97B5F34-4C83-4A4A-818C-0C5E038D42A0}"/>
              </a:ext>
            </a:extLst>
          </p:cNvPr>
          <p:cNvSpPr txBox="1">
            <a:spLocks noChangeArrowheads="1"/>
          </p:cNvSpPr>
          <p:nvPr/>
        </p:nvSpPr>
        <p:spPr bwMode="auto">
          <a:xfrm>
            <a:off x="558949" y="345261"/>
            <a:ext cx="11074101"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4400" b="1" i="1" dirty="0">
                <a:solidFill>
                  <a:schemeClr val="bg1">
                    <a:lumMod val="85000"/>
                  </a:schemeClr>
                </a:solidFill>
                <a:latin typeface="Avenir Next" charset="0"/>
                <a:ea typeface="Avenir Next" charset="0"/>
                <a:cs typeface="Avenir Next" charset="0"/>
              </a:rPr>
              <a:t>Summary &amp; Conclusion</a:t>
            </a:r>
            <a:r>
              <a:rPr lang="en-US" sz="4400" i="1" dirty="0">
                <a:solidFill>
                  <a:schemeClr val="bg1">
                    <a:lumMod val="85000"/>
                  </a:schemeClr>
                </a:solidFill>
                <a:latin typeface="Avenir Next" charset="0"/>
                <a:ea typeface="Avenir Next" charset="0"/>
                <a:cs typeface="Avenir Next" charset="0"/>
              </a:rPr>
              <a:t> </a:t>
            </a:r>
            <a:endParaRPr lang="en-US" sz="4400" i="1" cap="small" dirty="0">
              <a:solidFill>
                <a:schemeClr val="bg1">
                  <a:lumMod val="85000"/>
                </a:schemeClr>
              </a:solidFill>
              <a:latin typeface="Avenir Next" charset="0"/>
              <a:ea typeface="Avenir Next" charset="0"/>
              <a:cs typeface="Avenir Next" charset="0"/>
            </a:endParaRPr>
          </a:p>
        </p:txBody>
      </p:sp>
      <p:sp>
        <p:nvSpPr>
          <p:cNvPr id="7" name="TextBox 29">
            <a:extLst>
              <a:ext uri="{FF2B5EF4-FFF2-40B4-BE49-F238E27FC236}">
                <a16:creationId xmlns:a16="http://schemas.microsoft.com/office/drawing/2014/main" id="{7F5DE4A2-2681-1F41-A758-BAD00399D6F5}"/>
              </a:ext>
            </a:extLst>
          </p:cNvPr>
          <p:cNvSpPr txBox="1">
            <a:spLocks noChangeArrowheads="1"/>
          </p:cNvSpPr>
          <p:nvPr/>
        </p:nvSpPr>
        <p:spPr bwMode="auto">
          <a:xfrm>
            <a:off x="558949" y="1459963"/>
            <a:ext cx="11074101" cy="2862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600" dirty="0">
                <a:solidFill>
                  <a:schemeClr val="bg1"/>
                </a:solidFill>
                <a:latin typeface="Avenir Next" charset="0"/>
                <a:ea typeface="Avenir Next" charset="0"/>
                <a:cs typeface="Avenir Next" charset="0"/>
              </a:rPr>
              <a:t>It is normal to wrestle, struggle and battle with sin. It is natural to fail. But it is also normal to experience victory because “He who began a good work in you will carry it on to completion until the day of Christ Jesus.”</a:t>
            </a:r>
          </a:p>
        </p:txBody>
      </p:sp>
    </p:spTree>
    <p:extLst>
      <p:ext uri="{BB962C8B-B14F-4D97-AF65-F5344CB8AC3E}">
        <p14:creationId xmlns:p14="http://schemas.microsoft.com/office/powerpoint/2010/main" val="1091310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A58E2B-52AF-D540-8F13-9AB832AA454A}"/>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04877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4BFE2F-1AE6-364D-B12E-6BEEB0E01B5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29">
            <a:extLst>
              <a:ext uri="{FF2B5EF4-FFF2-40B4-BE49-F238E27FC236}">
                <a16:creationId xmlns:a16="http://schemas.microsoft.com/office/drawing/2014/main" id="{7F5DE4A2-2681-1F41-A758-BAD00399D6F5}"/>
              </a:ext>
            </a:extLst>
          </p:cNvPr>
          <p:cNvSpPr txBox="1">
            <a:spLocks noChangeArrowheads="1"/>
          </p:cNvSpPr>
          <p:nvPr/>
        </p:nvSpPr>
        <p:spPr bwMode="auto">
          <a:xfrm>
            <a:off x="558949" y="1459963"/>
            <a:ext cx="11074101"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600" dirty="0">
                <a:solidFill>
                  <a:schemeClr val="bg1"/>
                </a:solidFill>
                <a:latin typeface="Avenir Next" charset="0"/>
                <a:ea typeface="Avenir Next" charset="0"/>
                <a:cs typeface="Avenir Next" charset="0"/>
              </a:rPr>
              <a:t>The believer’s ongoing struggle with sin.</a:t>
            </a:r>
          </a:p>
        </p:txBody>
      </p:sp>
    </p:spTree>
    <p:extLst>
      <p:ext uri="{BB962C8B-B14F-4D97-AF65-F5344CB8AC3E}">
        <p14:creationId xmlns:p14="http://schemas.microsoft.com/office/powerpoint/2010/main" val="301264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4BFE2F-1AE6-364D-B12E-6BEEB0E01B5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29">
            <a:extLst>
              <a:ext uri="{FF2B5EF4-FFF2-40B4-BE49-F238E27FC236}">
                <a16:creationId xmlns:a16="http://schemas.microsoft.com/office/drawing/2014/main" id="{F97B5F34-4C83-4A4A-818C-0C5E038D42A0}"/>
              </a:ext>
            </a:extLst>
          </p:cNvPr>
          <p:cNvSpPr txBox="1">
            <a:spLocks noChangeArrowheads="1"/>
          </p:cNvSpPr>
          <p:nvPr/>
        </p:nvSpPr>
        <p:spPr bwMode="auto">
          <a:xfrm>
            <a:off x="558949" y="345261"/>
            <a:ext cx="11074101"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4400" i="1" cap="small" dirty="0">
                <a:solidFill>
                  <a:schemeClr val="bg1">
                    <a:alpha val="70000"/>
                  </a:schemeClr>
                </a:solidFill>
                <a:latin typeface="Avenir Next" panose="020B0503020202020204" pitchFamily="34" charset="0"/>
                <a:cs typeface="Optima"/>
              </a:rPr>
              <a:t>Preview</a:t>
            </a:r>
          </a:p>
        </p:txBody>
      </p:sp>
      <p:sp>
        <p:nvSpPr>
          <p:cNvPr id="7" name="TextBox 29">
            <a:extLst>
              <a:ext uri="{FF2B5EF4-FFF2-40B4-BE49-F238E27FC236}">
                <a16:creationId xmlns:a16="http://schemas.microsoft.com/office/drawing/2014/main" id="{7F5DE4A2-2681-1F41-A758-BAD00399D6F5}"/>
              </a:ext>
            </a:extLst>
          </p:cNvPr>
          <p:cNvSpPr txBox="1">
            <a:spLocks noChangeArrowheads="1"/>
          </p:cNvSpPr>
          <p:nvPr/>
        </p:nvSpPr>
        <p:spPr bwMode="auto">
          <a:xfrm>
            <a:off x="558948" y="1281182"/>
            <a:ext cx="11074101" cy="2862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742950" lvl="0" indent="-742950">
              <a:buFont typeface="+mj-lt"/>
              <a:buAutoNum type="arabicPeriod"/>
            </a:pPr>
            <a:r>
              <a:rPr lang="en-US" sz="3600" dirty="0">
                <a:solidFill>
                  <a:schemeClr val="bg1"/>
                </a:solidFill>
                <a:latin typeface="Avenir Next" charset="0"/>
                <a:ea typeface="Avenir Next" charset="0"/>
                <a:cs typeface="Avenir Next" charset="0"/>
              </a:rPr>
              <a:t>Paul’s soteriology &amp; the purpose of the Law.</a:t>
            </a:r>
          </a:p>
          <a:p>
            <a:pPr marL="742950" lvl="0" indent="-742950">
              <a:buFont typeface="+mj-lt"/>
              <a:buAutoNum type="arabicPeriod"/>
            </a:pPr>
            <a:r>
              <a:rPr lang="en-US" sz="3600" dirty="0">
                <a:solidFill>
                  <a:schemeClr val="bg1"/>
                </a:solidFill>
                <a:latin typeface="Avenir Next" charset="0"/>
                <a:ea typeface="Avenir Next" charset="0"/>
                <a:cs typeface="Avenir Next" charset="0"/>
              </a:rPr>
              <a:t>What does the believer's regular struggle with sin look like?</a:t>
            </a:r>
          </a:p>
          <a:p>
            <a:pPr marL="742950" lvl="0" indent="-742950">
              <a:buFont typeface="+mj-lt"/>
              <a:buAutoNum type="arabicPeriod"/>
            </a:pPr>
            <a:r>
              <a:rPr lang="en-US" sz="3600" dirty="0">
                <a:solidFill>
                  <a:schemeClr val="bg1"/>
                </a:solidFill>
                <a:latin typeface="Avenir Next" charset="0"/>
                <a:ea typeface="Avenir Next" charset="0"/>
                <a:cs typeface="Avenir Next" charset="0"/>
              </a:rPr>
              <a:t>How do we emerge victorious over sin?</a:t>
            </a:r>
          </a:p>
          <a:p>
            <a:pPr>
              <a:spcAft>
                <a:spcPts val="1000"/>
              </a:spcAft>
            </a:pPr>
            <a:endParaRPr lang="en-US" sz="3600" dirty="0">
              <a:solidFill>
                <a:schemeClr val="bg1"/>
              </a:solidFill>
              <a:latin typeface="Avenir Next" panose="020B0503020202020204" pitchFamily="34" charset="0"/>
              <a:cs typeface="Optima"/>
            </a:endParaRPr>
          </a:p>
        </p:txBody>
      </p:sp>
    </p:spTree>
    <p:extLst>
      <p:ext uri="{BB962C8B-B14F-4D97-AF65-F5344CB8AC3E}">
        <p14:creationId xmlns:p14="http://schemas.microsoft.com/office/powerpoint/2010/main" val="1223749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4BFE2F-1AE6-364D-B12E-6BEEB0E01B5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29">
            <a:extLst>
              <a:ext uri="{FF2B5EF4-FFF2-40B4-BE49-F238E27FC236}">
                <a16:creationId xmlns:a16="http://schemas.microsoft.com/office/drawing/2014/main" id="{F97B5F34-4C83-4A4A-818C-0C5E038D42A0}"/>
              </a:ext>
            </a:extLst>
          </p:cNvPr>
          <p:cNvSpPr txBox="1">
            <a:spLocks noChangeArrowheads="1"/>
          </p:cNvSpPr>
          <p:nvPr/>
        </p:nvSpPr>
        <p:spPr bwMode="auto">
          <a:xfrm>
            <a:off x="558949" y="345261"/>
            <a:ext cx="11074101"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0"/>
            <a:r>
              <a:rPr lang="en-US" sz="4400" i="1" dirty="0">
                <a:solidFill>
                  <a:schemeClr val="bg1">
                    <a:lumMod val="85000"/>
                  </a:schemeClr>
                </a:solidFill>
                <a:latin typeface="Avenir Next" charset="0"/>
                <a:ea typeface="Avenir Next" charset="0"/>
                <a:cs typeface="Avenir Next" charset="0"/>
              </a:rPr>
              <a:t>Paul’s soteriology &amp; the purpose of the Law.</a:t>
            </a:r>
          </a:p>
        </p:txBody>
      </p:sp>
      <p:sp>
        <p:nvSpPr>
          <p:cNvPr id="7" name="TextBox 29">
            <a:extLst>
              <a:ext uri="{FF2B5EF4-FFF2-40B4-BE49-F238E27FC236}">
                <a16:creationId xmlns:a16="http://schemas.microsoft.com/office/drawing/2014/main" id="{7F5DE4A2-2681-1F41-A758-BAD00399D6F5}"/>
              </a:ext>
            </a:extLst>
          </p:cNvPr>
          <p:cNvSpPr txBox="1">
            <a:spLocks noChangeArrowheads="1"/>
          </p:cNvSpPr>
          <p:nvPr/>
        </p:nvSpPr>
        <p:spPr bwMode="auto">
          <a:xfrm>
            <a:off x="558948" y="2064914"/>
            <a:ext cx="11074101"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600" b="1" dirty="0">
                <a:solidFill>
                  <a:schemeClr val="bg1"/>
                </a:solidFill>
                <a:latin typeface="Avenir Next" charset="0"/>
                <a:ea typeface="Avenir Next" charset="0"/>
                <a:cs typeface="Avenir Next" charset="0"/>
              </a:rPr>
              <a:t>Positional Truth</a:t>
            </a:r>
            <a:r>
              <a:rPr lang="en-US" sz="3600" dirty="0">
                <a:solidFill>
                  <a:schemeClr val="bg1"/>
                </a:solidFill>
                <a:latin typeface="Avenir Next" charset="0"/>
                <a:ea typeface="Avenir Next" charset="0"/>
                <a:cs typeface="Avenir Next" charset="0"/>
              </a:rPr>
              <a:t>: The sinful nature of believers has been crucified with Christ, we are no longer slaves to sin.</a:t>
            </a:r>
          </a:p>
        </p:txBody>
      </p:sp>
    </p:spTree>
    <p:extLst>
      <p:ext uri="{BB962C8B-B14F-4D97-AF65-F5344CB8AC3E}">
        <p14:creationId xmlns:p14="http://schemas.microsoft.com/office/powerpoint/2010/main" val="1080721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4BFE2F-1AE6-364D-B12E-6BEEB0E01B5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29">
            <a:extLst>
              <a:ext uri="{FF2B5EF4-FFF2-40B4-BE49-F238E27FC236}">
                <a16:creationId xmlns:a16="http://schemas.microsoft.com/office/drawing/2014/main" id="{F97B5F34-4C83-4A4A-818C-0C5E038D42A0}"/>
              </a:ext>
            </a:extLst>
          </p:cNvPr>
          <p:cNvSpPr txBox="1">
            <a:spLocks noChangeArrowheads="1"/>
          </p:cNvSpPr>
          <p:nvPr/>
        </p:nvSpPr>
        <p:spPr bwMode="auto">
          <a:xfrm>
            <a:off x="558949" y="345261"/>
            <a:ext cx="11074101"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0"/>
            <a:r>
              <a:rPr lang="en-US" sz="4400" i="1" dirty="0">
                <a:solidFill>
                  <a:schemeClr val="bg1">
                    <a:lumMod val="85000"/>
                  </a:schemeClr>
                </a:solidFill>
                <a:latin typeface="Avenir Next" charset="0"/>
                <a:ea typeface="Avenir Next" charset="0"/>
                <a:cs typeface="Avenir Next" charset="0"/>
              </a:rPr>
              <a:t>Paul’s soteriology &amp; the purpose of the Law.</a:t>
            </a:r>
          </a:p>
        </p:txBody>
      </p:sp>
      <p:sp>
        <p:nvSpPr>
          <p:cNvPr id="7" name="TextBox 29">
            <a:extLst>
              <a:ext uri="{FF2B5EF4-FFF2-40B4-BE49-F238E27FC236}">
                <a16:creationId xmlns:a16="http://schemas.microsoft.com/office/drawing/2014/main" id="{7F5DE4A2-2681-1F41-A758-BAD00399D6F5}"/>
              </a:ext>
            </a:extLst>
          </p:cNvPr>
          <p:cNvSpPr txBox="1">
            <a:spLocks noChangeArrowheads="1"/>
          </p:cNvSpPr>
          <p:nvPr/>
        </p:nvSpPr>
        <p:spPr bwMode="auto">
          <a:xfrm>
            <a:off x="558948" y="2064914"/>
            <a:ext cx="11074101"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600" b="1" u="sng" dirty="0">
                <a:solidFill>
                  <a:schemeClr val="bg1"/>
                </a:solidFill>
                <a:latin typeface="Avenir Next" charset="0"/>
                <a:ea typeface="Avenir Next" charset="0"/>
                <a:cs typeface="Avenir Next" charset="0"/>
              </a:rPr>
              <a:t>Romans 6:6-7</a:t>
            </a:r>
            <a:endParaRPr lang="en-US" sz="3600" dirty="0">
              <a:solidFill>
                <a:schemeClr val="bg1"/>
              </a:solidFill>
              <a:latin typeface="Avenir Next" charset="0"/>
              <a:ea typeface="Avenir Next" charset="0"/>
              <a:cs typeface="Avenir Next" charset="0"/>
            </a:endParaRPr>
          </a:p>
          <a:p>
            <a:r>
              <a:rPr lang="en-US" sz="3600" i="1" dirty="0">
                <a:solidFill>
                  <a:schemeClr val="bg1"/>
                </a:solidFill>
                <a:latin typeface="Avenir Next" charset="0"/>
                <a:ea typeface="Avenir Next" charset="0"/>
                <a:cs typeface="Avenir Next" charset="0"/>
              </a:rPr>
              <a:t>For we know that our old self was crucified with him so that the body ruled by sin might be done away with, that we should no longer be slaves to sin because anyone who has died has been set free from sin.</a:t>
            </a:r>
            <a:endParaRPr lang="en-US" sz="3600" dirty="0">
              <a:solidFill>
                <a:schemeClr val="bg1"/>
              </a:solidFill>
              <a:latin typeface="Avenir Next" charset="0"/>
              <a:ea typeface="Avenir Next" charset="0"/>
              <a:cs typeface="Avenir Next" charset="0"/>
            </a:endParaRPr>
          </a:p>
        </p:txBody>
      </p:sp>
    </p:spTree>
    <p:extLst>
      <p:ext uri="{BB962C8B-B14F-4D97-AF65-F5344CB8AC3E}">
        <p14:creationId xmlns:p14="http://schemas.microsoft.com/office/powerpoint/2010/main" val="1044089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4BFE2F-1AE6-364D-B12E-6BEEB0E01B5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29">
            <a:extLst>
              <a:ext uri="{FF2B5EF4-FFF2-40B4-BE49-F238E27FC236}">
                <a16:creationId xmlns:a16="http://schemas.microsoft.com/office/drawing/2014/main" id="{F97B5F34-4C83-4A4A-818C-0C5E038D42A0}"/>
              </a:ext>
            </a:extLst>
          </p:cNvPr>
          <p:cNvSpPr txBox="1">
            <a:spLocks noChangeArrowheads="1"/>
          </p:cNvSpPr>
          <p:nvPr/>
        </p:nvSpPr>
        <p:spPr bwMode="auto">
          <a:xfrm>
            <a:off x="558949" y="345261"/>
            <a:ext cx="11074101"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0"/>
            <a:r>
              <a:rPr lang="en-US" sz="4400" i="1" dirty="0">
                <a:solidFill>
                  <a:schemeClr val="bg1">
                    <a:lumMod val="85000"/>
                  </a:schemeClr>
                </a:solidFill>
                <a:latin typeface="Avenir Next" charset="0"/>
                <a:ea typeface="Avenir Next" charset="0"/>
                <a:cs typeface="Avenir Next" charset="0"/>
              </a:rPr>
              <a:t>Paul’s soteriology &amp; the purpose of the Law.</a:t>
            </a:r>
          </a:p>
        </p:txBody>
      </p:sp>
      <p:sp>
        <p:nvSpPr>
          <p:cNvPr id="7" name="TextBox 29">
            <a:extLst>
              <a:ext uri="{FF2B5EF4-FFF2-40B4-BE49-F238E27FC236}">
                <a16:creationId xmlns:a16="http://schemas.microsoft.com/office/drawing/2014/main" id="{7F5DE4A2-2681-1F41-A758-BAD00399D6F5}"/>
              </a:ext>
            </a:extLst>
          </p:cNvPr>
          <p:cNvSpPr txBox="1">
            <a:spLocks noChangeArrowheads="1"/>
          </p:cNvSpPr>
          <p:nvPr/>
        </p:nvSpPr>
        <p:spPr bwMode="auto">
          <a:xfrm>
            <a:off x="558948" y="2064914"/>
            <a:ext cx="11074101"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600" b="1" dirty="0">
                <a:solidFill>
                  <a:schemeClr val="bg1"/>
                </a:solidFill>
                <a:latin typeface="Avenir Next" charset="0"/>
                <a:ea typeface="Avenir Next" charset="0"/>
                <a:cs typeface="Avenir Next" charset="0"/>
              </a:rPr>
              <a:t>Practical Expression</a:t>
            </a:r>
            <a:r>
              <a:rPr lang="en-US" sz="3600" dirty="0">
                <a:solidFill>
                  <a:schemeClr val="bg1"/>
                </a:solidFill>
                <a:latin typeface="Avenir Next" charset="0"/>
                <a:ea typeface="Avenir Next" charset="0"/>
                <a:cs typeface="Avenir Next" charset="0"/>
              </a:rPr>
              <a:t>: Believers are in the midst of a war for righteousness. </a:t>
            </a:r>
          </a:p>
        </p:txBody>
      </p:sp>
    </p:spTree>
    <p:extLst>
      <p:ext uri="{BB962C8B-B14F-4D97-AF65-F5344CB8AC3E}">
        <p14:creationId xmlns:p14="http://schemas.microsoft.com/office/powerpoint/2010/main" val="550739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4BFE2F-1AE6-364D-B12E-6BEEB0E01B5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29">
            <a:extLst>
              <a:ext uri="{FF2B5EF4-FFF2-40B4-BE49-F238E27FC236}">
                <a16:creationId xmlns:a16="http://schemas.microsoft.com/office/drawing/2014/main" id="{F97B5F34-4C83-4A4A-818C-0C5E038D42A0}"/>
              </a:ext>
            </a:extLst>
          </p:cNvPr>
          <p:cNvSpPr txBox="1">
            <a:spLocks noChangeArrowheads="1"/>
          </p:cNvSpPr>
          <p:nvPr/>
        </p:nvSpPr>
        <p:spPr bwMode="auto">
          <a:xfrm>
            <a:off x="558949" y="345261"/>
            <a:ext cx="11074101"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0"/>
            <a:r>
              <a:rPr lang="en-US" sz="4400" i="1" dirty="0">
                <a:solidFill>
                  <a:schemeClr val="bg1">
                    <a:lumMod val="85000"/>
                  </a:schemeClr>
                </a:solidFill>
                <a:latin typeface="Avenir Next" charset="0"/>
                <a:ea typeface="Avenir Next" charset="0"/>
                <a:cs typeface="Avenir Next" charset="0"/>
              </a:rPr>
              <a:t>Paul’s soteriology &amp; the purpose of the Law.</a:t>
            </a:r>
          </a:p>
        </p:txBody>
      </p:sp>
      <p:sp>
        <p:nvSpPr>
          <p:cNvPr id="7" name="TextBox 29">
            <a:extLst>
              <a:ext uri="{FF2B5EF4-FFF2-40B4-BE49-F238E27FC236}">
                <a16:creationId xmlns:a16="http://schemas.microsoft.com/office/drawing/2014/main" id="{7F5DE4A2-2681-1F41-A758-BAD00399D6F5}"/>
              </a:ext>
            </a:extLst>
          </p:cNvPr>
          <p:cNvSpPr txBox="1">
            <a:spLocks noChangeArrowheads="1"/>
          </p:cNvSpPr>
          <p:nvPr/>
        </p:nvSpPr>
        <p:spPr bwMode="auto">
          <a:xfrm>
            <a:off x="558948" y="2064914"/>
            <a:ext cx="11074101" cy="2862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600" b="1" u="sng" dirty="0">
                <a:solidFill>
                  <a:schemeClr val="bg1"/>
                </a:solidFill>
                <a:latin typeface="Avenir Next" charset="0"/>
                <a:ea typeface="Avenir Next" charset="0"/>
                <a:cs typeface="Avenir Next" charset="0"/>
              </a:rPr>
              <a:t>Galatians 5:17</a:t>
            </a:r>
            <a:endParaRPr lang="en-US" sz="3600" dirty="0">
              <a:solidFill>
                <a:schemeClr val="bg1"/>
              </a:solidFill>
              <a:latin typeface="Avenir Next" charset="0"/>
              <a:ea typeface="Avenir Next" charset="0"/>
              <a:cs typeface="Avenir Next" charset="0"/>
            </a:endParaRPr>
          </a:p>
          <a:p>
            <a:r>
              <a:rPr lang="en-US" sz="3600" i="1" dirty="0">
                <a:solidFill>
                  <a:schemeClr val="bg1"/>
                </a:solidFill>
                <a:latin typeface="Avenir Next" charset="0"/>
                <a:ea typeface="Avenir Next" charset="0"/>
                <a:cs typeface="Avenir Next" charset="0"/>
              </a:rPr>
              <a:t>For the flesh desires what is contrary to the Spirit, and the Spirit what is contrary to the flesh. They are in conflict with each other, so that you are not to do whatever you want.</a:t>
            </a:r>
            <a:r>
              <a:rPr lang="en-US" sz="3600" dirty="0">
                <a:solidFill>
                  <a:schemeClr val="bg1"/>
                </a:solidFill>
                <a:latin typeface="Avenir Next" charset="0"/>
                <a:ea typeface="Avenir Next" charset="0"/>
                <a:cs typeface="Avenir Next" charset="0"/>
              </a:rPr>
              <a:t> </a:t>
            </a:r>
          </a:p>
        </p:txBody>
      </p:sp>
    </p:spTree>
    <p:extLst>
      <p:ext uri="{BB962C8B-B14F-4D97-AF65-F5344CB8AC3E}">
        <p14:creationId xmlns:p14="http://schemas.microsoft.com/office/powerpoint/2010/main" val="1042847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4BFE2F-1AE6-364D-B12E-6BEEB0E01B5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29">
            <a:extLst>
              <a:ext uri="{FF2B5EF4-FFF2-40B4-BE49-F238E27FC236}">
                <a16:creationId xmlns:a16="http://schemas.microsoft.com/office/drawing/2014/main" id="{F97B5F34-4C83-4A4A-818C-0C5E038D42A0}"/>
              </a:ext>
            </a:extLst>
          </p:cNvPr>
          <p:cNvSpPr txBox="1">
            <a:spLocks noChangeArrowheads="1"/>
          </p:cNvSpPr>
          <p:nvPr/>
        </p:nvSpPr>
        <p:spPr bwMode="auto">
          <a:xfrm>
            <a:off x="558949" y="345261"/>
            <a:ext cx="11074101"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0"/>
            <a:r>
              <a:rPr lang="en-US" sz="4400" i="1" dirty="0">
                <a:solidFill>
                  <a:schemeClr val="bg1">
                    <a:lumMod val="85000"/>
                  </a:schemeClr>
                </a:solidFill>
                <a:latin typeface="Avenir Next" charset="0"/>
                <a:ea typeface="Avenir Next" charset="0"/>
                <a:cs typeface="Avenir Next" charset="0"/>
              </a:rPr>
              <a:t>Paul’s soteriology &amp; the purpose of the Law.</a:t>
            </a:r>
          </a:p>
        </p:txBody>
      </p:sp>
      <p:sp>
        <p:nvSpPr>
          <p:cNvPr id="7" name="TextBox 29">
            <a:extLst>
              <a:ext uri="{FF2B5EF4-FFF2-40B4-BE49-F238E27FC236}">
                <a16:creationId xmlns:a16="http://schemas.microsoft.com/office/drawing/2014/main" id="{7F5DE4A2-2681-1F41-A758-BAD00399D6F5}"/>
              </a:ext>
            </a:extLst>
          </p:cNvPr>
          <p:cNvSpPr txBox="1">
            <a:spLocks noChangeArrowheads="1"/>
          </p:cNvSpPr>
          <p:nvPr/>
        </p:nvSpPr>
        <p:spPr bwMode="auto">
          <a:xfrm>
            <a:off x="558948" y="2064914"/>
            <a:ext cx="11074101" cy="2862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600" dirty="0">
                <a:solidFill>
                  <a:schemeClr val="bg1"/>
                </a:solidFill>
                <a:latin typeface="Avenir Next" charset="0"/>
                <a:ea typeface="Avenir Next" charset="0"/>
                <a:cs typeface="Avenir Next" charset="0"/>
              </a:rPr>
              <a:t>Positionally, a believer is fully justified, sanctified &amp; glorified by their trust in the work of Christ while at the same time from a practical standpoint, we are fully justified, continually being sanctified and awaiting glorification.</a:t>
            </a:r>
          </a:p>
        </p:txBody>
      </p:sp>
    </p:spTree>
    <p:extLst>
      <p:ext uri="{BB962C8B-B14F-4D97-AF65-F5344CB8AC3E}">
        <p14:creationId xmlns:p14="http://schemas.microsoft.com/office/powerpoint/2010/main" val="13628881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iewpoint background slides" id="{1DA1725F-A227-4A43-9A54-BBA4342E4012}" vid="{27ED0A2B-A73E-AA4F-BC4B-9E859CE359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Viewpoint background slides</Template>
  <TotalTime>4937</TotalTime>
  <Words>1121</Words>
  <Application>Microsoft Macintosh PowerPoint</Application>
  <PresentationFormat>Widescreen</PresentationFormat>
  <Paragraphs>103</Paragraphs>
  <Slides>25</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ＭＳ Ｐゴシック</vt:lpstr>
      <vt:lpstr>Arial</vt:lpstr>
      <vt:lpstr>Avenir Next</vt:lpstr>
      <vt:lpstr>Calibri</vt:lpstr>
      <vt:lpstr>Calibri Light</vt:lpstr>
      <vt:lpstr>Optima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Nika Spaulding</dc:creator>
  <cp:lastModifiedBy>Microsoft Office User</cp:lastModifiedBy>
  <cp:revision>179</cp:revision>
  <dcterms:created xsi:type="dcterms:W3CDTF">2016-01-29T01:26:40Z</dcterms:created>
  <dcterms:modified xsi:type="dcterms:W3CDTF">2018-04-04T20:03:56Z</dcterms:modified>
</cp:coreProperties>
</file>