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5"/>
  </p:notesMasterIdLst>
  <p:handoutMasterIdLst>
    <p:handoutMasterId r:id="rId16"/>
  </p:handoutMasterIdLst>
  <p:sldIdLst>
    <p:sldId id="290" r:id="rId5"/>
    <p:sldId id="473" r:id="rId6"/>
    <p:sldId id="467" r:id="rId7"/>
    <p:sldId id="469" r:id="rId8"/>
    <p:sldId id="463" r:id="rId9"/>
    <p:sldId id="470" r:id="rId10"/>
    <p:sldId id="466" r:id="rId11"/>
    <p:sldId id="471" r:id="rId12"/>
    <p:sldId id="472" r:id="rId13"/>
    <p:sldId id="474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176" autoAdjust="0"/>
    <p:restoredTop sz="63393"/>
  </p:normalViewPr>
  <p:slideViewPr>
    <p:cSldViewPr snapToGrid="0" snapToObjects="1">
      <p:cViewPr varScale="1">
        <p:scale>
          <a:sx n="77" d="100"/>
          <a:sy n="77" d="100"/>
        </p:scale>
        <p:origin x="1408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75" d="100"/>
          <a:sy n="75" d="100"/>
        </p:scale>
        <p:origin x="350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5757B-8809-8141-95D5-20A17AFA55D4}" type="datetimeFigureOut">
              <a:rPr lang="en-US" smtClean="0"/>
              <a:t>3/29/17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3C962-9637-1D4E-88EF-E2DC46169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98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FB884-B905-F841-8F0D-AD33777E321D}" type="datetimeFigureOut">
              <a:rPr lang="en-US" smtClean="0"/>
              <a:t>3/29/17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A4676-A3A6-124F-9487-DF5A6193D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456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Kids have a really dangerous combination of curiosity and inability. They’re always looking to explore, but they get themselves into situations.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couple of months ago my 3 year old son wandered away in a split level shopping center from me while I watched our 1.5 </a:t>
            </a:r>
            <a:r>
              <a:rPr lang="en-US" baseline="0" dirty="0" err="1" smtClean="0"/>
              <a:t>yo</a:t>
            </a:r>
            <a:r>
              <a:rPr lang="en-US" baseline="0" dirty="0" smtClean="0"/>
              <a:t> daughter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started to hear him crying. Calling for me. And to make matters worse, I could hear someone else – a stranger talking to him telling him to take their hand. But I couldn’t get to him. It was horrible</a:t>
            </a:r>
            <a:r>
              <a:rPr lang="is-IS" baseline="0" dirty="0" smtClean="0"/>
              <a:t>…hearing him – knowing how scared he was and me not being able to see or reach him.</a:t>
            </a:r>
          </a:p>
          <a:p>
            <a:endParaRPr lang="is-IS" baseline="0" dirty="0" smtClean="0"/>
          </a:p>
          <a:p>
            <a:r>
              <a:rPr lang="is-IS" baseline="0" dirty="0" smtClean="0"/>
              <a:t>Want to see a picture of where he was? 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A4676-A3A6-124F-9487-DF5A6193D1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90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Safari Run Kids Park – I grabbed Penny under my arm and stooped low to go into his trouble, his fear, and helped him enjoy this wild, foreign place</a:t>
            </a:r>
            <a:r>
              <a:rPr lang="is-IS" baseline="0" dirty="0" smtClean="0"/>
              <a:t>…and from then on, he begged me to join him.</a:t>
            </a:r>
          </a:p>
          <a:p>
            <a:endParaRPr lang="is-IS" baseline="0" dirty="0" smtClean="0"/>
          </a:p>
          <a:p>
            <a:r>
              <a:rPr lang="en-US" baseline="0" dirty="0" smtClean="0"/>
              <a:t>M</a:t>
            </a:r>
            <a:r>
              <a:rPr lang="is-IS" baseline="0" dirty="0" smtClean="0"/>
              <a:t>en, do not navigate this world, it’s evils and your sin within on your own. </a:t>
            </a:r>
          </a:p>
          <a:p>
            <a:endParaRPr lang="is-IS" baseline="0" dirty="0" smtClean="0"/>
          </a:p>
          <a:p>
            <a:r>
              <a:rPr lang="is-IS" baseline="0" dirty="0" smtClean="0"/>
              <a:t>Go to Him who knows you, is with you, forms you, is for you and invite him to lead you.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A4676-A3A6-124F-9487-DF5A6193D1A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52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Safari Run Kids Park – know him, can see him, with him, formed him, war for him and lead him in way everlasting.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failed him.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A4676-A3A6-124F-9487-DF5A6193D1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38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are</a:t>
            </a:r>
            <a:r>
              <a:rPr lang="en-US" baseline="0" dirty="0" smtClean="0"/>
              <a:t> a forgetful people. We live by calendars with reminders, mark emails unread, Find my Phone, Google Maps/Waze, Tile on keychains,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And far beyond that, we are </a:t>
            </a:r>
            <a:r>
              <a:rPr lang="en-US" baseline="0" dirty="0" err="1" smtClean="0"/>
              <a:t>spritiually</a:t>
            </a:r>
            <a:r>
              <a:rPr lang="en-US" baseline="0" dirty="0" smtClean="0"/>
              <a:t> forgetful. I know I’m not the only one in the room being tempted. And forget temptation, I know there are men in this room given over to porn, adultery, prostitution, secret homosexuality, materialism, greed, </a:t>
            </a:r>
            <a:r>
              <a:rPr lang="en-US" baseline="0" dirty="0" err="1" smtClean="0"/>
              <a:t>workaholism</a:t>
            </a:r>
            <a:r>
              <a:rPr lang="en-US" baseline="0" dirty="0" smtClean="0"/>
              <a:t>, alcoholism</a:t>
            </a:r>
            <a:r>
              <a:rPr lang="is-IS" baseline="0" dirty="0" smtClean="0"/>
              <a:t>….and yet we claim Christ.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s-I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baseline="0" dirty="0" smtClean="0"/>
              <a:t>We forget our God. We forget the blessing of walking with God. We believe the WoLF and take the lulls, lies and lusts instead of following our LORD.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s-I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baseline="0" dirty="0" smtClean="0"/>
              <a:t>So today we’re talking about P</a:t>
            </a:r>
            <a:r>
              <a:rPr lang="en-US" baseline="0" dirty="0" smtClean="0"/>
              <a:t>s</a:t>
            </a:r>
            <a:r>
              <a:rPr lang="is-IS" baseline="0" dirty="0" smtClean="0"/>
              <a:t>alm 103 and THE ANTIDOTE to Forgetting God.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s-I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baseline="0" dirty="0" smtClean="0"/>
              <a:t>We’re going to see this Psalm instruct us to praise God and not forget Him, due to His benefits and His character.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s-I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baseline="0" dirty="0" smtClean="0"/>
              <a:t>This Psalm and the contents therein are power to keep you frorm sin, if you believe.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A4676-A3A6-124F-9487-DF5A6193D1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40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are</a:t>
            </a:r>
            <a:r>
              <a:rPr lang="en-US" baseline="0" dirty="0" smtClean="0"/>
              <a:t> a forgetful people. We live by calendars with reminders, mark emails unread, Find my Phone, Google Maps/Waze, Tile on keychains,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And far beyond that, we are </a:t>
            </a:r>
            <a:r>
              <a:rPr lang="en-US" baseline="0" dirty="0" err="1" smtClean="0"/>
              <a:t>spritiually</a:t>
            </a:r>
            <a:r>
              <a:rPr lang="en-US" baseline="0" dirty="0" smtClean="0"/>
              <a:t> forgetful. I know I’m not the only one in the room being tempted. And forget temptation, I know there are men in this room given over to porn, adultery, prostitution, secret homosexuality, materialism, greed, </a:t>
            </a:r>
            <a:r>
              <a:rPr lang="en-US" baseline="0" dirty="0" err="1" smtClean="0"/>
              <a:t>workaholism</a:t>
            </a:r>
            <a:r>
              <a:rPr lang="en-US" baseline="0" dirty="0" smtClean="0"/>
              <a:t>, alcoholism</a:t>
            </a:r>
            <a:r>
              <a:rPr lang="is-IS" baseline="0" dirty="0" smtClean="0"/>
              <a:t>….and yet we claim Christ.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s-I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baseline="0" dirty="0" smtClean="0"/>
              <a:t>We forget our God. We forget the blessing of walking with God. We believe the WoLF and take the lulls, lies and lusts instead of following our LORD.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s-I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baseline="0" dirty="0" smtClean="0"/>
              <a:t>So today we’re talking about P</a:t>
            </a:r>
            <a:r>
              <a:rPr lang="en-US" baseline="0" dirty="0" smtClean="0"/>
              <a:t>s</a:t>
            </a:r>
            <a:r>
              <a:rPr lang="is-IS" baseline="0" dirty="0" smtClean="0"/>
              <a:t>alm 103 and THE ANTIDOTE to Forgetting God.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s-I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baseline="0" dirty="0" smtClean="0"/>
              <a:t>We’re going to see this Psalm instruct us to praise God and not forget Him, due to His benefits and His character.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s-I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baseline="0" dirty="0" smtClean="0"/>
              <a:t>This Psalm and the contents therein are power to keep you frorm sin, if you believe.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A4676-A3A6-124F-9487-DF5A6193D1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00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 KNOWS US.</a:t>
            </a:r>
          </a:p>
          <a:p>
            <a:endParaRPr lang="en-US" dirty="0" smtClean="0"/>
          </a:p>
          <a:p>
            <a:r>
              <a:rPr lang="en-US" dirty="0" smtClean="0"/>
              <a:t>Yada – found 6x’s / Covenant</a:t>
            </a:r>
            <a:r>
              <a:rPr lang="en-US" baseline="0" dirty="0" smtClean="0"/>
              <a:t> word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</a:t>
            </a:r>
            <a:r>
              <a:rPr lang="en-US" baseline="0" dirty="0" smtClean="0"/>
              <a:t> repeat back to someone what they’ve told me and they feel loved. </a:t>
            </a:r>
          </a:p>
          <a:p>
            <a:endParaRPr lang="en-US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Same with God. He knows all. </a:t>
            </a:r>
            <a:r>
              <a:rPr lang="en-US" dirty="0" smtClean="0"/>
              <a:t>Fully</a:t>
            </a:r>
            <a:r>
              <a:rPr lang="en-US" baseline="0" dirty="0" smtClean="0"/>
              <a:t> known and fully loved. The good, the bad and the horrific</a:t>
            </a:r>
            <a:r>
              <a:rPr lang="is-IS" baseline="0" dirty="0" smtClean="0"/>
              <a:t>…your thought life. </a:t>
            </a:r>
          </a:p>
          <a:p>
            <a:pPr marL="228600" indent="-228600">
              <a:buFont typeface="+mj-lt"/>
              <a:buAutoNum type="arabicPeriod"/>
            </a:pPr>
            <a:endParaRPr lang="is-IS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is-IS" baseline="0" dirty="0" smtClean="0"/>
              <a:t>OMNISCIENT: If you knew my thoughts, they wouldn’t let me speak. And if we knew your thoughts, we wouldn’t let you in here. </a:t>
            </a:r>
          </a:p>
          <a:p>
            <a:pPr marL="228600" indent="-228600">
              <a:buFont typeface="+mj-lt"/>
              <a:buAutoNum type="arabicPeriod"/>
            </a:pPr>
            <a:r>
              <a:rPr lang="is-IS" baseline="0" dirty="0" smtClean="0"/>
              <a:t>But God knows all and still loves us. As we are. Not our future self. </a:t>
            </a:r>
          </a:p>
          <a:p>
            <a:pPr marL="228600" indent="-228600">
              <a:buFont typeface="+mj-lt"/>
              <a:buAutoNum type="arabicPeriod"/>
            </a:pPr>
            <a:endParaRPr lang="is-IS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is-IS" baseline="0" dirty="0" smtClean="0"/>
              <a:t>You know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A4676-A3A6-124F-9487-DF5A6193D1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19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 IS WITH US</a:t>
            </a:r>
          </a:p>
          <a:p>
            <a:endParaRPr lang="en-US" dirty="0" smtClean="0"/>
          </a:p>
          <a:p>
            <a:r>
              <a:rPr lang="en-US" dirty="0" smtClean="0"/>
              <a:t>Son and monitor</a:t>
            </a:r>
          </a:p>
          <a:p>
            <a:endParaRPr lang="en-US" dirty="0" smtClean="0"/>
          </a:p>
          <a:p>
            <a:r>
              <a:rPr lang="en-US" dirty="0" smtClean="0"/>
              <a:t>OMNIPRESENT 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Sealed</a:t>
            </a:r>
            <a:r>
              <a:rPr lang="en-US" baseline="0" dirty="0" smtClean="0"/>
              <a:t> and Indwelt by the Spirit</a:t>
            </a:r>
            <a:endParaRPr lang="en-US" dirty="0" smtClean="0"/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Gal 5.16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Ever present – nothing can separate us from the love of the Father.</a:t>
            </a:r>
            <a:r>
              <a:rPr lang="en-US" baseline="0" dirty="0" smtClean="0"/>
              <a:t>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="1" i="1" baseline="0" dirty="0" smtClean="0"/>
              <a:t>Penny walks away from me, but I’m always there. 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A4676-A3A6-124F-9487-DF5A6193D1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35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 FORMS US</a:t>
            </a:r>
            <a:r>
              <a:rPr lang="en-US" baseline="0" dirty="0" smtClean="0"/>
              <a:t> / </a:t>
            </a:r>
            <a:r>
              <a:rPr lang="en-US" i="1" dirty="0" smtClean="0"/>
              <a:t>OMNIPOTENT (IMMANENCE – NEARNESS, PERSONAL, INDIVIDUALLY</a:t>
            </a:r>
            <a:r>
              <a:rPr lang="en-US" i="1" baseline="0" dirty="0" smtClean="0"/>
              <a:t> SUSTAINING, PROVIDENTIAL )</a:t>
            </a:r>
            <a:endParaRPr lang="en-US" i="1" dirty="0" smtClean="0"/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Personal</a:t>
            </a:r>
            <a:r>
              <a:rPr lang="en-US" baseline="0" dirty="0" smtClean="0"/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Physically – knows the hairs on your head and every day ordained. </a:t>
            </a:r>
            <a:r>
              <a:rPr lang="en-US" baseline="0" dirty="0" err="1" smtClean="0"/>
              <a:t>Shotclock</a:t>
            </a:r>
            <a:r>
              <a:rPr lang="en-US" baseline="0" dirty="0" smtClean="0"/>
              <a:t>. </a:t>
            </a:r>
            <a:endParaRPr lang="en-US" dirty="0" smtClean="0"/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Spiritually</a:t>
            </a:r>
            <a:r>
              <a:rPr lang="en-US" baseline="0" dirty="0" smtClean="0"/>
              <a:t> - </a:t>
            </a:r>
            <a:r>
              <a:rPr lang="en-US" dirty="0" smtClean="0"/>
              <a:t>Sanctifies</a:t>
            </a:r>
            <a:r>
              <a:rPr lang="en-US" baseline="0" dirty="0" smtClean="0"/>
              <a:t> through the Spirit – not one and done, but continues as a Father aims to build character.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“Shepherd the Person not the Problems” At work in our hearts. Not rule followers</a:t>
            </a:r>
            <a:r>
              <a:rPr lang="is-IS" baseline="0" dirty="0" smtClean="0"/>
              <a:t>…Christ followers.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A4676-A3A6-124F-9487-DF5A6193D1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96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 IS FOR</a:t>
            </a:r>
            <a:r>
              <a:rPr lang="en-US" baseline="0" dirty="0" smtClean="0"/>
              <a:t> US. / </a:t>
            </a:r>
            <a:r>
              <a:rPr lang="en-US" dirty="0" smtClean="0"/>
              <a:t>OMNIPOTENT – in a Transcendent sense (altogether Holy, Righteous,</a:t>
            </a:r>
            <a:r>
              <a:rPr lang="en-US" baseline="0" dirty="0" smtClean="0"/>
              <a:t> All Powerful and Sovereign – Dread Sovereign) </a:t>
            </a:r>
            <a:endParaRPr lang="en-US" dirty="0" smtClean="0"/>
          </a:p>
          <a:p>
            <a:endParaRPr lang="en-US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aseline="0" dirty="0" smtClean="0"/>
              <a:t>Wars for us. Protects us. You call upon Him</a:t>
            </a:r>
            <a:r>
              <a:rPr lang="is-IS" baseline="0" dirty="0" smtClean="0"/>
              <a:t>…like a wrestling getting killed in the ring – you tag Him in. “My dad can beat up your dad.”</a:t>
            </a:r>
            <a:endParaRPr lang="en-US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In spiritual warfare, you call upon God.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Fred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A4676-A3A6-124F-9487-DF5A6193D1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70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 LEADS US. This is our Application. This is our part. </a:t>
            </a:r>
          </a:p>
          <a:p>
            <a:endParaRPr lang="en-US" dirty="0" smtClean="0"/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Glad Submission</a:t>
            </a:r>
            <a:r>
              <a:rPr lang="en-US" baseline="0" dirty="0" smtClean="0"/>
              <a:t> like placing yourself under the care of a doctor for healing (my son getting a shot or me</a:t>
            </a:r>
            <a:r>
              <a:rPr lang="is-IS" baseline="0" dirty="0" smtClean="0"/>
              <a:t>…same pain, but knowledge of Doc and meds)</a:t>
            </a:r>
          </a:p>
          <a:p>
            <a:pPr marL="228600" indent="-228600">
              <a:buFont typeface="+mj-lt"/>
              <a:buAutoNum type="arabicPeriod"/>
            </a:pPr>
            <a:r>
              <a:rPr lang="is-IS" baseline="0" dirty="0" smtClean="0"/>
              <a:t>Reverential Fear (knowing their is evil and sin within, you ask him to find the grievous way...knowing that disobedience is deadly)</a:t>
            </a:r>
          </a:p>
          <a:p>
            <a:pPr marL="228600" indent="-228600">
              <a:buFont typeface="+mj-lt"/>
              <a:buAutoNum type="arabicPeriod"/>
            </a:pPr>
            <a:r>
              <a:rPr lang="is-IS" baseline="0" dirty="0" smtClean="0"/>
              <a:t>Mutually-Desired Leading (God wants to lead you, but you must be willing to follow. You must invite him to lead you...he won’t drag you against your will)</a:t>
            </a:r>
          </a:p>
          <a:p>
            <a:pPr marL="228600" indent="-228600">
              <a:buFont typeface="+mj-lt"/>
              <a:buAutoNum type="arabicPeriod"/>
            </a:pPr>
            <a:endParaRPr lang="is-IS" baseline="0" dirty="0" smtClean="0"/>
          </a:p>
          <a:p>
            <a:pPr marL="228600" indent="-228600">
              <a:buFont typeface="+mj-lt"/>
              <a:buAutoNum type="arabicPeriod"/>
            </a:pPr>
            <a:endParaRPr lang="is-IS" baseline="0" dirty="0" smtClean="0"/>
          </a:p>
          <a:p>
            <a:pPr marL="228600" indent="-228600">
              <a:buFont typeface="+mj-lt"/>
              <a:buAutoNum type="arabicPeriod"/>
            </a:pPr>
            <a:endParaRPr lang="en-US" baseline="0" dirty="0" smtClean="0"/>
          </a:p>
          <a:p>
            <a:pPr marL="228600" indent="-228600">
              <a:buFont typeface="+mj-lt"/>
              <a:buAutoNum type="arabicPeriod"/>
            </a:pPr>
            <a:endParaRPr lang="en-US" dirty="0" smtClean="0"/>
          </a:p>
          <a:p>
            <a:endParaRPr lang="en-US" dirty="0" smtClean="0"/>
          </a:p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A4676-A3A6-124F-9487-DF5A6193D1A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60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3/29/17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3/29/17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3/29/17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3/29/17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3/29/17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3.tiff"/><Relationship Id="rId5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>
                <a:latin typeface="Constantia"/>
                <a:cs typeface="Constantia"/>
              </a:rPr>
              <a:t>P</a:t>
            </a:r>
            <a:r>
              <a:rPr lang="en-US" sz="6000" dirty="0" smtClean="0">
                <a:latin typeface="Constantia"/>
                <a:cs typeface="Constantia"/>
              </a:rPr>
              <a:t>SALM </a:t>
            </a:r>
            <a:r>
              <a:rPr lang="en-US" sz="8000" dirty="0" smtClean="0">
                <a:latin typeface="Constantia"/>
                <a:cs typeface="Constantia"/>
              </a:rPr>
              <a:t>139</a:t>
            </a:r>
            <a:endParaRPr lang="en-US" sz="8000" dirty="0">
              <a:latin typeface="Constantia"/>
              <a:cs typeface="Constantia"/>
            </a:endParaRPr>
          </a:p>
        </p:txBody>
      </p:sp>
      <p:pic>
        <p:nvPicPr>
          <p:cNvPr id="4" name="Picture 3" descr="summit_logo_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874" y="205072"/>
            <a:ext cx="1209015" cy="105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89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12567" r="4667" b="17778"/>
          <a:stretch/>
        </p:blipFill>
        <p:spPr>
          <a:xfrm>
            <a:off x="300914" y="205072"/>
            <a:ext cx="8544327" cy="4682238"/>
          </a:xfrm>
          <a:prstGeom prst="rect">
            <a:avLst/>
          </a:prstGeom>
        </p:spPr>
      </p:pic>
      <p:pic>
        <p:nvPicPr>
          <p:cNvPr id="4" name="Picture 3" descr="summit_logo_white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874" y="205072"/>
            <a:ext cx="1209015" cy="105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12567" r="4667" b="17778"/>
          <a:stretch/>
        </p:blipFill>
        <p:spPr>
          <a:xfrm>
            <a:off x="300914" y="205072"/>
            <a:ext cx="8544327" cy="4682238"/>
          </a:xfrm>
          <a:prstGeom prst="rect">
            <a:avLst/>
          </a:prstGeom>
        </p:spPr>
      </p:pic>
      <p:pic>
        <p:nvPicPr>
          <p:cNvPr id="4" name="Picture 3" descr="summit_logo_white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874" y="205072"/>
            <a:ext cx="1209015" cy="105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42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00150"/>
            <a:ext cx="8519290" cy="3621231"/>
          </a:xfrm>
        </p:spPr>
        <p:txBody>
          <a:bodyPr numCol="1">
            <a:noAutofit/>
          </a:bodyPr>
          <a:lstStyle/>
          <a:p>
            <a:pPr marL="633222" lvl="0" indent="-514350" defTabSz="914400">
              <a:spcBef>
                <a:spcPts val="0"/>
              </a:spcBef>
              <a:buFont typeface="+mj-lt"/>
              <a:buAutoNum type="arabicPeriod"/>
            </a:pPr>
            <a:r>
              <a:rPr lang="en-US" sz="3600" i="1" dirty="0" smtClean="0">
                <a:latin typeface="Constantia" charset="0"/>
                <a:ea typeface="Constantia" charset="0"/>
                <a:cs typeface="Constantia" charset="0"/>
              </a:rPr>
              <a:t>Know their kids.</a:t>
            </a:r>
          </a:p>
          <a:p>
            <a:pPr marL="633222" lvl="0" indent="-514350" defTabSz="914400">
              <a:spcBef>
                <a:spcPts val="0"/>
              </a:spcBef>
              <a:buFont typeface="+mj-lt"/>
              <a:buAutoNum type="arabicPeriod"/>
            </a:pPr>
            <a:r>
              <a:rPr lang="en-US" sz="3600" i="1" dirty="0" smtClean="0">
                <a:latin typeface="Constantia" charset="0"/>
                <a:ea typeface="Constantia" charset="0"/>
                <a:cs typeface="Constantia" charset="0"/>
              </a:rPr>
              <a:t>Are present.</a:t>
            </a:r>
          </a:p>
          <a:p>
            <a:pPr marL="633222" lvl="0" indent="-514350" defTabSz="914400">
              <a:spcBef>
                <a:spcPts val="0"/>
              </a:spcBef>
              <a:buFont typeface="+mj-lt"/>
              <a:buAutoNum type="arabicPeriod"/>
            </a:pPr>
            <a:r>
              <a:rPr lang="en-US" sz="3600" i="1" dirty="0" smtClean="0">
                <a:latin typeface="Constantia" charset="0"/>
                <a:ea typeface="Constantia" charset="0"/>
                <a:cs typeface="Constantia" charset="0"/>
              </a:rPr>
              <a:t>Shape them.</a:t>
            </a:r>
          </a:p>
          <a:p>
            <a:pPr marL="633222" lvl="0" indent="-514350" defTabSz="914400">
              <a:spcBef>
                <a:spcPts val="0"/>
              </a:spcBef>
              <a:buFont typeface="+mj-lt"/>
              <a:buAutoNum type="arabicPeriod"/>
            </a:pPr>
            <a:r>
              <a:rPr lang="en-US" sz="3600" i="1" dirty="0" smtClean="0">
                <a:latin typeface="Constantia" charset="0"/>
                <a:ea typeface="Constantia" charset="0"/>
                <a:cs typeface="Constantia" charset="0"/>
              </a:rPr>
              <a:t>Protect them.</a:t>
            </a:r>
          </a:p>
          <a:p>
            <a:pPr marL="633222" lvl="0" indent="-514350" defTabSz="914400">
              <a:spcBef>
                <a:spcPts val="0"/>
              </a:spcBef>
              <a:buFont typeface="+mj-lt"/>
              <a:buAutoNum type="arabicPeriod"/>
            </a:pPr>
            <a:r>
              <a:rPr lang="en-US" sz="3600" i="1" dirty="0" smtClean="0">
                <a:latin typeface="Constantia" charset="0"/>
                <a:ea typeface="Constantia" charset="0"/>
                <a:cs typeface="Constantia" charset="0"/>
              </a:rPr>
              <a:t>Lead them. </a:t>
            </a:r>
            <a:endParaRPr lang="en-US" sz="3600" i="1" dirty="0">
              <a:latin typeface="Constantia" charset="0"/>
              <a:ea typeface="Constantia" charset="0"/>
              <a:cs typeface="Constantia" charset="0"/>
            </a:endParaRPr>
          </a:p>
        </p:txBody>
      </p:sp>
      <p:pic>
        <p:nvPicPr>
          <p:cNvPr id="4" name="Picture 3" descr="summit_logo_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164" y="205073"/>
            <a:ext cx="1005926" cy="8787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486" y="205979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latin typeface="Constantia" charset="0"/>
                <a:ea typeface="Constantia" charset="0"/>
                <a:cs typeface="Constantia" charset="0"/>
              </a:rPr>
              <a:t>Good Dads</a:t>
            </a:r>
            <a:r>
              <a:rPr lang="is-IS" sz="6000" dirty="0" smtClean="0">
                <a:latin typeface="Constantia" charset="0"/>
                <a:ea typeface="Constantia" charset="0"/>
                <a:cs typeface="Constantia" charset="0"/>
              </a:rPr>
              <a:t>…</a:t>
            </a:r>
            <a:endParaRPr lang="en-US" dirty="0">
              <a:latin typeface="Constantia" charset="0"/>
              <a:ea typeface="Constantia" charset="0"/>
              <a:cs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5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486" y="1278971"/>
            <a:ext cx="4298731" cy="3621231"/>
          </a:xfrm>
        </p:spPr>
        <p:txBody>
          <a:bodyPr numCol="1">
            <a:noAutofit/>
          </a:bodyPr>
          <a:lstStyle/>
          <a:p>
            <a:pPr marL="118872" lvl="0" indent="0" defTabSz="914400">
              <a:spcBef>
                <a:spcPts val="0"/>
              </a:spcBef>
              <a:buNone/>
            </a:pPr>
            <a:r>
              <a:rPr lang="en-US" sz="3600" i="1" dirty="0" smtClean="0">
                <a:solidFill>
                  <a:schemeClr val="tx1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Earthly fathers</a:t>
            </a:r>
            <a:r>
              <a:rPr lang="is-IS" sz="3600" i="1" dirty="0" smtClean="0">
                <a:solidFill>
                  <a:schemeClr val="tx1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…</a:t>
            </a:r>
            <a:endParaRPr lang="en-US" sz="3600" i="1" dirty="0" smtClean="0">
              <a:solidFill>
                <a:schemeClr val="tx1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  <a:p>
            <a:pPr marL="633222" lvl="0" indent="-514350" defTabSz="914400">
              <a:spcBef>
                <a:spcPts val="0"/>
              </a:spcBef>
              <a:buFont typeface="+mj-lt"/>
              <a:buAutoNum type="arabicPeriod"/>
            </a:pPr>
            <a:r>
              <a:rPr lang="en-US" sz="3600" i="1" dirty="0" smtClean="0">
                <a:solidFill>
                  <a:schemeClr val="tx1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Know their kids.</a:t>
            </a:r>
          </a:p>
          <a:p>
            <a:pPr marL="633222" lvl="0" indent="-514350" defTabSz="914400">
              <a:spcBef>
                <a:spcPts val="0"/>
              </a:spcBef>
              <a:buFont typeface="+mj-lt"/>
              <a:buAutoNum type="arabicPeriod"/>
            </a:pPr>
            <a:r>
              <a:rPr lang="en-US" sz="3600" i="1" dirty="0" smtClean="0">
                <a:solidFill>
                  <a:schemeClr val="tx1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Are present.</a:t>
            </a:r>
          </a:p>
          <a:p>
            <a:pPr marL="633222" lvl="0" indent="-514350" defTabSz="914400">
              <a:spcBef>
                <a:spcPts val="0"/>
              </a:spcBef>
              <a:buFont typeface="+mj-lt"/>
              <a:buAutoNum type="arabicPeriod"/>
            </a:pPr>
            <a:r>
              <a:rPr lang="en-US" sz="3600" i="1" dirty="0" smtClean="0">
                <a:solidFill>
                  <a:schemeClr val="tx1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Shape them.</a:t>
            </a:r>
          </a:p>
          <a:p>
            <a:pPr marL="633222" lvl="0" indent="-514350" defTabSz="914400">
              <a:spcBef>
                <a:spcPts val="0"/>
              </a:spcBef>
              <a:buFont typeface="+mj-lt"/>
              <a:buAutoNum type="arabicPeriod"/>
            </a:pPr>
            <a:r>
              <a:rPr lang="en-US" sz="3600" i="1" dirty="0" smtClean="0">
                <a:solidFill>
                  <a:schemeClr val="tx1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Protect them.</a:t>
            </a:r>
          </a:p>
          <a:p>
            <a:pPr marL="633222" lvl="0" indent="-514350" defTabSz="914400">
              <a:spcBef>
                <a:spcPts val="0"/>
              </a:spcBef>
              <a:buFont typeface="+mj-lt"/>
              <a:buAutoNum type="arabicPeriod"/>
            </a:pPr>
            <a:r>
              <a:rPr lang="en-US" sz="3600" i="1" dirty="0" smtClean="0">
                <a:solidFill>
                  <a:schemeClr val="tx1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rPr>
              <a:t>Lead them. </a:t>
            </a:r>
            <a:endParaRPr lang="en-US" sz="3600" i="1" dirty="0">
              <a:solidFill>
                <a:schemeClr val="tx1">
                  <a:lumMod val="50000"/>
                </a:schemeClr>
              </a:solidFill>
              <a:latin typeface="Constantia" charset="0"/>
              <a:ea typeface="Constantia" charset="0"/>
              <a:cs typeface="Constantia" charset="0"/>
            </a:endParaRPr>
          </a:p>
        </p:txBody>
      </p:sp>
      <p:pic>
        <p:nvPicPr>
          <p:cNvPr id="4" name="Picture 3" descr="summit_logo_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164" y="205073"/>
            <a:ext cx="1005926" cy="8787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486" y="205979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latin typeface="Constantia" charset="0"/>
                <a:ea typeface="Constantia" charset="0"/>
                <a:cs typeface="Constantia" charset="0"/>
              </a:rPr>
              <a:t>O</a:t>
            </a:r>
            <a:r>
              <a:rPr lang="en-US" sz="6000" dirty="0" smtClean="0">
                <a:latin typeface="Constantia" charset="0"/>
                <a:ea typeface="Constantia" charset="0"/>
                <a:cs typeface="Constantia" charset="0"/>
              </a:rPr>
              <a:t>ur Father</a:t>
            </a:r>
            <a:endParaRPr lang="en-US" dirty="0"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52433" y="1278970"/>
            <a:ext cx="5601470" cy="362123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8872" indent="0" defTabSz="914400">
              <a:spcBef>
                <a:spcPts val="0"/>
              </a:spcBef>
              <a:buNone/>
            </a:pPr>
            <a:r>
              <a:rPr lang="en-US" sz="3600" i="1" dirty="0" smtClean="0">
                <a:latin typeface="Constantia" charset="0"/>
                <a:ea typeface="Constantia" charset="0"/>
                <a:cs typeface="Constantia" charset="0"/>
              </a:rPr>
              <a:t>Our Father</a:t>
            </a:r>
            <a:r>
              <a:rPr lang="is-IS" sz="3600" i="1" dirty="0" smtClean="0">
                <a:latin typeface="Constantia" charset="0"/>
                <a:ea typeface="Constantia" charset="0"/>
                <a:cs typeface="Constantia" charset="0"/>
              </a:rPr>
              <a:t>…</a:t>
            </a:r>
            <a:endParaRPr lang="en-US" sz="3600" i="1" dirty="0" smtClean="0">
              <a:latin typeface="Constantia" charset="0"/>
              <a:ea typeface="Constantia" charset="0"/>
              <a:cs typeface="Constantia" charset="0"/>
            </a:endParaRPr>
          </a:p>
          <a:p>
            <a:pPr marL="633222" indent="-514350" defTabSz="914400">
              <a:spcBef>
                <a:spcPts val="0"/>
              </a:spcBef>
              <a:buFont typeface="+mj-lt"/>
              <a:buAutoNum type="arabicPeriod"/>
            </a:pPr>
            <a:r>
              <a:rPr lang="en-US" sz="3600" i="1" dirty="0" smtClean="0">
                <a:latin typeface="Constantia" charset="0"/>
                <a:ea typeface="Constantia" charset="0"/>
                <a:cs typeface="Constantia" charset="0"/>
              </a:rPr>
              <a:t>Knows us. / </a:t>
            </a:r>
            <a:r>
              <a:rPr lang="en-US" sz="2800" i="1" dirty="0" smtClean="0">
                <a:latin typeface="Constantia" charset="0"/>
                <a:ea typeface="Constantia" charset="0"/>
                <a:cs typeface="Constantia" charset="0"/>
              </a:rPr>
              <a:t>Omniscient</a:t>
            </a:r>
          </a:p>
          <a:p>
            <a:pPr marL="633222" indent="-514350" defTabSz="914400">
              <a:spcBef>
                <a:spcPts val="0"/>
              </a:spcBef>
              <a:buFont typeface="+mj-lt"/>
              <a:buAutoNum type="arabicPeriod"/>
            </a:pPr>
            <a:r>
              <a:rPr lang="en-US" sz="3600" i="1" dirty="0" smtClean="0">
                <a:latin typeface="Constantia" charset="0"/>
                <a:ea typeface="Constantia" charset="0"/>
                <a:cs typeface="Constantia" charset="0"/>
              </a:rPr>
              <a:t>Is w</a:t>
            </a:r>
            <a:r>
              <a:rPr lang="en-US" sz="3600" i="1" dirty="0" smtClean="0">
                <a:latin typeface="Constantia" charset="0"/>
                <a:ea typeface="Constantia" charset="0"/>
                <a:cs typeface="Constantia" charset="0"/>
              </a:rPr>
              <a:t>ith </a:t>
            </a:r>
            <a:r>
              <a:rPr lang="en-US" sz="3600" i="1" dirty="0" smtClean="0">
                <a:latin typeface="Constantia" charset="0"/>
                <a:ea typeface="Constantia" charset="0"/>
                <a:cs typeface="Constantia" charset="0"/>
              </a:rPr>
              <a:t>us./</a:t>
            </a:r>
            <a:r>
              <a:rPr lang="en-US" sz="2800" i="1" dirty="0" smtClean="0">
                <a:latin typeface="Constantia" charset="0"/>
                <a:ea typeface="Constantia" charset="0"/>
                <a:cs typeface="Constantia" charset="0"/>
              </a:rPr>
              <a:t>Omnipresent</a:t>
            </a:r>
          </a:p>
          <a:p>
            <a:pPr marL="633222" indent="-514350" defTabSz="914400">
              <a:spcBef>
                <a:spcPts val="0"/>
              </a:spcBef>
              <a:buFont typeface="+mj-lt"/>
              <a:buAutoNum type="arabicPeriod"/>
            </a:pPr>
            <a:r>
              <a:rPr lang="en-US" sz="3600" i="1" dirty="0" smtClean="0">
                <a:latin typeface="Constantia" charset="0"/>
                <a:ea typeface="Constantia" charset="0"/>
                <a:cs typeface="Constantia" charset="0"/>
              </a:rPr>
              <a:t>Forms </a:t>
            </a:r>
            <a:r>
              <a:rPr lang="en-US" sz="3600" i="1" dirty="0" smtClean="0">
                <a:latin typeface="Constantia" charset="0"/>
                <a:ea typeface="Constantia" charset="0"/>
                <a:cs typeface="Constantia" charset="0"/>
              </a:rPr>
              <a:t>us. </a:t>
            </a:r>
            <a:r>
              <a:rPr lang="en-US" sz="3600" i="1" dirty="0" smtClean="0">
                <a:latin typeface="Constantia" charset="0"/>
                <a:ea typeface="Constantia" charset="0"/>
                <a:cs typeface="Constantia" charset="0"/>
              </a:rPr>
              <a:t>/ </a:t>
            </a:r>
            <a:r>
              <a:rPr lang="en-US" sz="2800" i="1" dirty="0" smtClean="0">
                <a:latin typeface="Constantia" charset="0"/>
                <a:ea typeface="Constantia" charset="0"/>
                <a:cs typeface="Constantia" charset="0"/>
              </a:rPr>
              <a:t>Omnipotent</a:t>
            </a:r>
          </a:p>
          <a:p>
            <a:pPr marL="633222" indent="-514350" defTabSz="914400">
              <a:spcBef>
                <a:spcPts val="0"/>
              </a:spcBef>
              <a:buFont typeface="+mj-lt"/>
              <a:buAutoNum type="arabicPeriod"/>
            </a:pPr>
            <a:r>
              <a:rPr lang="en-US" sz="3600" i="1" dirty="0" smtClean="0">
                <a:latin typeface="Constantia" charset="0"/>
                <a:ea typeface="Constantia" charset="0"/>
                <a:cs typeface="Constantia" charset="0"/>
              </a:rPr>
              <a:t>Is f</a:t>
            </a:r>
            <a:r>
              <a:rPr lang="en-US" sz="3600" i="1" dirty="0" smtClean="0">
                <a:latin typeface="Constantia" charset="0"/>
                <a:ea typeface="Constantia" charset="0"/>
                <a:cs typeface="Constantia" charset="0"/>
              </a:rPr>
              <a:t>or us. </a:t>
            </a:r>
            <a:r>
              <a:rPr lang="en-US" sz="3600" i="1" dirty="0" smtClean="0">
                <a:latin typeface="Constantia" charset="0"/>
                <a:ea typeface="Constantia" charset="0"/>
                <a:cs typeface="Constantia" charset="0"/>
              </a:rPr>
              <a:t>/ </a:t>
            </a:r>
            <a:r>
              <a:rPr lang="en-US" sz="2800" i="1" dirty="0" smtClean="0">
                <a:latin typeface="Constantia" charset="0"/>
                <a:ea typeface="Constantia" charset="0"/>
                <a:cs typeface="Constantia" charset="0"/>
              </a:rPr>
              <a:t>Omnipotent</a:t>
            </a:r>
          </a:p>
          <a:p>
            <a:pPr marL="633222" indent="-514350" defTabSz="914400">
              <a:spcBef>
                <a:spcPts val="0"/>
              </a:spcBef>
              <a:buFont typeface="+mj-lt"/>
              <a:buAutoNum type="arabicPeriod"/>
            </a:pPr>
            <a:r>
              <a:rPr lang="en-US" sz="3600" i="1" dirty="0" smtClean="0">
                <a:latin typeface="Constantia" charset="0"/>
                <a:ea typeface="Constantia" charset="0"/>
                <a:cs typeface="Constantia" charset="0"/>
              </a:rPr>
              <a:t>Leads </a:t>
            </a:r>
            <a:r>
              <a:rPr lang="en-US" sz="3600" i="1" dirty="0" smtClean="0">
                <a:latin typeface="Constantia" charset="0"/>
                <a:ea typeface="Constantia" charset="0"/>
                <a:cs typeface="Constantia" charset="0"/>
              </a:rPr>
              <a:t>us. </a:t>
            </a:r>
            <a:r>
              <a:rPr lang="en-US" sz="3600" i="1" dirty="0" smtClean="0">
                <a:latin typeface="Constantia" charset="0"/>
                <a:ea typeface="Constantia" charset="0"/>
                <a:cs typeface="Constantia" charset="0"/>
              </a:rPr>
              <a:t>/</a:t>
            </a:r>
            <a:r>
              <a:rPr lang="en-US" sz="2800" i="1" dirty="0" smtClean="0">
                <a:latin typeface="Constantia" charset="0"/>
                <a:ea typeface="Constantia" charset="0"/>
                <a:cs typeface="Constantia" charset="0"/>
              </a:rPr>
              <a:t> All 3 in 1.</a:t>
            </a:r>
            <a:endParaRPr lang="en-US" sz="2800" i="1" dirty="0">
              <a:latin typeface="Constantia" charset="0"/>
              <a:ea typeface="Constantia" charset="0"/>
              <a:cs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14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tantia" charset="0"/>
                <a:ea typeface="Constantia" charset="0"/>
                <a:cs typeface="Constantia" charset="0"/>
              </a:rPr>
              <a:t>Psalm 139.1-6</a:t>
            </a:r>
            <a:endParaRPr lang="en-US" dirty="0"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83" y="932600"/>
            <a:ext cx="8527207" cy="3394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/>
              <a:t>KNOWS US / OMNISCIENT:</a:t>
            </a:r>
          </a:p>
          <a:p>
            <a:pPr marL="0" indent="0">
              <a:buNone/>
            </a:pPr>
            <a:r>
              <a:rPr lang="en-US" sz="1600" dirty="0" smtClean="0"/>
              <a:t>O </a:t>
            </a:r>
            <a:r>
              <a:rPr lang="en-US" sz="1600" dirty="0"/>
              <a:t>LORD, you have searched me and known me</a:t>
            </a:r>
            <a:r>
              <a:rPr lang="en-US" sz="1600" dirty="0" smtClean="0"/>
              <a:t>! You </a:t>
            </a:r>
            <a:r>
              <a:rPr lang="en-US" sz="1600" dirty="0"/>
              <a:t>know when I sit down and when I rise up</a:t>
            </a:r>
            <a:r>
              <a:rPr lang="en-US" sz="1600" dirty="0" smtClean="0"/>
              <a:t>; you </a:t>
            </a:r>
            <a:r>
              <a:rPr lang="en-US" sz="1600" dirty="0"/>
              <a:t>discern my thoughts from </a:t>
            </a:r>
            <a:r>
              <a:rPr lang="en-US" sz="1600" dirty="0" smtClean="0"/>
              <a:t>afar. You </a:t>
            </a:r>
            <a:r>
              <a:rPr lang="en-US" sz="1600" dirty="0"/>
              <a:t>search out my path and my lying </a:t>
            </a:r>
            <a:r>
              <a:rPr lang="en-US" sz="1600" dirty="0" smtClean="0"/>
              <a:t>down and </a:t>
            </a:r>
            <a:r>
              <a:rPr lang="en-US" sz="1600" dirty="0"/>
              <a:t>are acquainted with all my ways</a:t>
            </a:r>
            <a:r>
              <a:rPr lang="en-US" sz="1600" dirty="0" smtClean="0"/>
              <a:t>. Even </a:t>
            </a:r>
            <a:r>
              <a:rPr lang="en-US" sz="1600" dirty="0"/>
              <a:t>before a word is on my tongue</a:t>
            </a:r>
            <a:r>
              <a:rPr lang="en-US" sz="1600" dirty="0" smtClean="0"/>
              <a:t>, behold</a:t>
            </a:r>
            <a:r>
              <a:rPr lang="en-US" sz="1600" dirty="0"/>
              <a:t>, O LORD, you know it altogether</a:t>
            </a:r>
            <a:r>
              <a:rPr lang="en-US" sz="1600" dirty="0" smtClean="0"/>
              <a:t>. You </a:t>
            </a:r>
            <a:r>
              <a:rPr lang="en-US" sz="1600" dirty="0"/>
              <a:t>hem me in, behind and before</a:t>
            </a:r>
            <a:r>
              <a:rPr lang="en-US" sz="1600" dirty="0" smtClean="0"/>
              <a:t>, and </a:t>
            </a:r>
            <a:r>
              <a:rPr lang="en-US" sz="1600" dirty="0"/>
              <a:t>lay your hand upon </a:t>
            </a:r>
            <a:r>
              <a:rPr lang="en-US" sz="1600" dirty="0" smtClean="0"/>
              <a:t>me. Such </a:t>
            </a:r>
            <a:r>
              <a:rPr lang="en-US" sz="1600" dirty="0"/>
              <a:t>knowledge is too wonderful for </a:t>
            </a:r>
            <a:r>
              <a:rPr lang="en-US" sz="1600" dirty="0" smtClean="0"/>
              <a:t>me; It </a:t>
            </a:r>
            <a:r>
              <a:rPr lang="en-US" sz="1600" dirty="0"/>
              <a:t>is high; I cannot attain it</a:t>
            </a:r>
            <a:r>
              <a:rPr lang="en-US" sz="1600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Knowledge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Fatherly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Covenant</a:t>
            </a:r>
          </a:p>
        </p:txBody>
      </p:sp>
      <p:pic>
        <p:nvPicPr>
          <p:cNvPr id="4" name="Picture 3" descr="summit_logo_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164" y="205073"/>
            <a:ext cx="1005926" cy="87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20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tantia" charset="0"/>
                <a:ea typeface="Constantia" charset="0"/>
                <a:cs typeface="Constantia" charset="0"/>
              </a:rPr>
              <a:t>Psalm </a:t>
            </a:r>
            <a:r>
              <a:rPr lang="en-US" dirty="0" smtClean="0">
                <a:latin typeface="Constantia" charset="0"/>
                <a:ea typeface="Constantia" charset="0"/>
                <a:cs typeface="Constantia" charset="0"/>
              </a:rPr>
              <a:t>139.7-12</a:t>
            </a:r>
            <a:endParaRPr lang="en-US" dirty="0"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83" y="932600"/>
            <a:ext cx="8527207" cy="3394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/>
              <a:t>WITH </a:t>
            </a:r>
            <a:r>
              <a:rPr lang="en-US" sz="3600" b="1" dirty="0" smtClean="0"/>
              <a:t>US / OMNIPRESENT:</a:t>
            </a:r>
            <a:endParaRPr lang="en-US" sz="3600" b="1" dirty="0"/>
          </a:p>
          <a:p>
            <a:pPr marL="0" indent="0">
              <a:buNone/>
            </a:pPr>
            <a:r>
              <a:rPr lang="en-US" sz="1600" dirty="0"/>
              <a:t> Where shall I go from your Spirit? Or where shall I flee from your presence? If I ascend to heaven, you are there! If I make my bed in </a:t>
            </a:r>
            <a:r>
              <a:rPr lang="en-US" sz="1600" dirty="0" err="1"/>
              <a:t>Sheol</a:t>
            </a:r>
            <a:r>
              <a:rPr lang="en-US" sz="1600" dirty="0"/>
              <a:t>, you are there! If I take the wings of the </a:t>
            </a:r>
            <a:r>
              <a:rPr lang="en-US" sz="1600" dirty="0" smtClean="0"/>
              <a:t>morning and </a:t>
            </a:r>
            <a:r>
              <a:rPr lang="en-US" sz="1600" dirty="0"/>
              <a:t>dwell in the uttermost parts of the sea, even there your hand shall lead me</a:t>
            </a:r>
            <a:r>
              <a:rPr lang="en-US" sz="1600" dirty="0" smtClean="0"/>
              <a:t>, and </a:t>
            </a:r>
            <a:r>
              <a:rPr lang="en-US" sz="1600" dirty="0"/>
              <a:t>your right hand shall hold me. If I say, “Surely the darkness shall cover me</a:t>
            </a:r>
            <a:r>
              <a:rPr lang="en-US" sz="1600" dirty="0" smtClean="0"/>
              <a:t>, and </a:t>
            </a:r>
            <a:r>
              <a:rPr lang="en-US" sz="1600" dirty="0"/>
              <a:t>the light about me be night,” even the darkness is not dark to you; the night is bright as the day, for darkness is as light with you</a:t>
            </a:r>
            <a:r>
              <a:rPr lang="en-US" sz="1600" dirty="0" smtClean="0"/>
              <a:t>. </a:t>
            </a:r>
            <a:endParaRPr lang="en-US" sz="1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Sealed/Indwelt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Walk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Faithless? Faithful.</a:t>
            </a:r>
            <a:endParaRPr lang="en-US" dirty="0"/>
          </a:p>
        </p:txBody>
      </p:sp>
      <p:pic>
        <p:nvPicPr>
          <p:cNvPr id="4" name="Picture 3" descr="summit_logo_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164" y="205073"/>
            <a:ext cx="1005926" cy="87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8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tantia" charset="0"/>
                <a:ea typeface="Constantia" charset="0"/>
                <a:cs typeface="Constantia" charset="0"/>
              </a:rPr>
              <a:t>Psalm </a:t>
            </a:r>
            <a:r>
              <a:rPr lang="en-US" dirty="0" smtClean="0">
                <a:latin typeface="Constantia" charset="0"/>
                <a:ea typeface="Constantia" charset="0"/>
                <a:cs typeface="Constantia" charset="0"/>
              </a:rPr>
              <a:t>139.13-18</a:t>
            </a:r>
            <a:endParaRPr lang="en-US" dirty="0"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634" y="950935"/>
            <a:ext cx="8609610" cy="3394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/>
              <a:t>FORMS US / OMNIPOTENT (</a:t>
            </a:r>
            <a:r>
              <a:rPr lang="en-US" sz="3600" b="1" dirty="0" smtClean="0"/>
              <a:t>IMMANENT): </a:t>
            </a:r>
            <a:endParaRPr lang="en-US" sz="3600" b="1" dirty="0" smtClean="0"/>
          </a:p>
          <a:p>
            <a:pPr marL="0" indent="0">
              <a:buNone/>
            </a:pPr>
            <a:r>
              <a:rPr lang="en-US" sz="1600" dirty="0"/>
              <a:t>For you formed my inward parts; you knitted me together in my mother's womb. I </a:t>
            </a:r>
            <a:r>
              <a:rPr lang="en-US" sz="1600" dirty="0"/>
              <a:t>praise you, for I am fearfully and wonderfully made</a:t>
            </a:r>
            <a:r>
              <a:rPr lang="en-US" sz="1600" dirty="0" smtClean="0"/>
              <a:t>. Wonderful </a:t>
            </a:r>
            <a:r>
              <a:rPr lang="en-US" sz="1600" dirty="0"/>
              <a:t>are your works</a:t>
            </a:r>
            <a:r>
              <a:rPr lang="en-US" sz="1600" dirty="0" smtClean="0"/>
              <a:t>; my </a:t>
            </a:r>
            <a:r>
              <a:rPr lang="en-US" sz="1600" dirty="0"/>
              <a:t>soul knows it very well</a:t>
            </a:r>
            <a:r>
              <a:rPr lang="en-US" sz="1600" dirty="0" smtClean="0"/>
              <a:t>. My </a:t>
            </a:r>
            <a:r>
              <a:rPr lang="en-US" sz="1600" dirty="0"/>
              <a:t>frame was not hidden from you</a:t>
            </a:r>
            <a:r>
              <a:rPr lang="en-US" sz="1600" dirty="0" smtClean="0"/>
              <a:t>, when </a:t>
            </a:r>
            <a:r>
              <a:rPr lang="en-US" sz="1600" dirty="0"/>
              <a:t>I was being made in secret</a:t>
            </a:r>
            <a:r>
              <a:rPr lang="en-US" sz="1600" dirty="0" smtClean="0"/>
              <a:t>, intricately </a:t>
            </a:r>
            <a:r>
              <a:rPr lang="en-US" sz="1600" dirty="0"/>
              <a:t>woven in the depths of the earth</a:t>
            </a:r>
            <a:r>
              <a:rPr lang="en-US" sz="1600" dirty="0" smtClean="0"/>
              <a:t>. Your </a:t>
            </a:r>
            <a:r>
              <a:rPr lang="en-US" sz="1600" dirty="0"/>
              <a:t>eyes saw my unformed substance</a:t>
            </a:r>
            <a:r>
              <a:rPr lang="en-US" sz="1600" dirty="0" smtClean="0"/>
              <a:t>; in </a:t>
            </a:r>
            <a:r>
              <a:rPr lang="en-US" sz="1600" dirty="0"/>
              <a:t>your book were written, every one of them</a:t>
            </a:r>
            <a:r>
              <a:rPr lang="en-US" sz="1600" dirty="0" smtClean="0"/>
              <a:t>, the </a:t>
            </a:r>
            <a:r>
              <a:rPr lang="en-US" sz="1600" dirty="0"/>
              <a:t>days that were formed for me</a:t>
            </a:r>
            <a:r>
              <a:rPr lang="en-US" sz="1600" dirty="0" smtClean="0"/>
              <a:t>, when </a:t>
            </a:r>
            <a:r>
              <a:rPr lang="en-US" sz="1600" dirty="0"/>
              <a:t>as yet there was none of them</a:t>
            </a:r>
            <a:r>
              <a:rPr lang="en-US" sz="1600" dirty="0" smtClean="0"/>
              <a:t>. How </a:t>
            </a:r>
            <a:r>
              <a:rPr lang="en-US" sz="1600" dirty="0"/>
              <a:t>precious to me are your thoughts, O God</a:t>
            </a:r>
            <a:r>
              <a:rPr lang="en-US" sz="1600" dirty="0" smtClean="0"/>
              <a:t>! How </a:t>
            </a:r>
            <a:r>
              <a:rPr lang="en-US" sz="1600" dirty="0"/>
              <a:t>vast is the sum of them</a:t>
            </a:r>
            <a:r>
              <a:rPr lang="en-US" sz="1600" dirty="0" smtClean="0"/>
              <a:t>! If </a:t>
            </a:r>
            <a:r>
              <a:rPr lang="en-US" sz="1600" dirty="0"/>
              <a:t>I would count them, they are more than the sand</a:t>
            </a:r>
            <a:r>
              <a:rPr lang="en-US" sz="1600" dirty="0" smtClean="0"/>
              <a:t>. I </a:t>
            </a:r>
            <a:r>
              <a:rPr lang="en-US" sz="1600" dirty="0"/>
              <a:t>awake, and I am still with you</a:t>
            </a:r>
            <a:r>
              <a:rPr lang="en-US" sz="1600" dirty="0" smtClean="0"/>
              <a:t>.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Chronologically</a:t>
            </a:r>
            <a:endParaRPr lang="en-US" dirty="0" smtClean="0"/>
          </a:p>
          <a:p>
            <a:pPr>
              <a:buFont typeface="+mj-lt"/>
              <a:buAutoNum type="arabicPeriod"/>
            </a:pPr>
            <a:r>
              <a:rPr lang="en-US" dirty="0" smtClean="0"/>
              <a:t>Physically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Spiritually</a:t>
            </a:r>
          </a:p>
        </p:txBody>
      </p:sp>
      <p:pic>
        <p:nvPicPr>
          <p:cNvPr id="4" name="Picture 3" descr="summit_logo_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164" y="205073"/>
            <a:ext cx="1005926" cy="8787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6253" y="3057497"/>
            <a:ext cx="1157647" cy="20328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6761" y="3057497"/>
            <a:ext cx="2461941" cy="184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43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tantia" charset="0"/>
                <a:ea typeface="Constantia" charset="0"/>
                <a:cs typeface="Constantia" charset="0"/>
              </a:rPr>
              <a:t>Psalm 139.19-22</a:t>
            </a:r>
            <a:endParaRPr lang="en-US" dirty="0"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634" y="950935"/>
            <a:ext cx="8609610" cy="3394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/>
              <a:t>FOR </a:t>
            </a:r>
            <a:r>
              <a:rPr lang="en-US" sz="3600" b="1" dirty="0" smtClean="0"/>
              <a:t>US / OMNIPOTENT (TRANSCENDENT): </a:t>
            </a:r>
            <a:endParaRPr lang="en-US" sz="3600" b="1" dirty="0"/>
          </a:p>
          <a:p>
            <a:pPr marL="0" indent="0">
              <a:buNone/>
            </a:pPr>
            <a:r>
              <a:rPr lang="en-US" sz="1600" dirty="0"/>
              <a:t>Oh that you would slay the wicked, O God</a:t>
            </a:r>
            <a:r>
              <a:rPr lang="en-US" sz="1600" dirty="0" smtClean="0"/>
              <a:t>! O </a:t>
            </a:r>
            <a:r>
              <a:rPr lang="en-US" sz="1600" dirty="0"/>
              <a:t>men of blood, depart from me</a:t>
            </a:r>
            <a:r>
              <a:rPr lang="en-US" sz="1600" dirty="0" smtClean="0"/>
              <a:t>! They </a:t>
            </a:r>
            <a:r>
              <a:rPr lang="en-US" sz="1600" dirty="0"/>
              <a:t>speak against you with malicious intent</a:t>
            </a:r>
            <a:r>
              <a:rPr lang="en-US" sz="1600" dirty="0" smtClean="0"/>
              <a:t>; your </a:t>
            </a:r>
            <a:r>
              <a:rPr lang="en-US" sz="1600" dirty="0"/>
              <a:t>enemies take your name in vain</a:t>
            </a:r>
            <a:r>
              <a:rPr lang="en-US" sz="1600" dirty="0" smtClean="0"/>
              <a:t>. Do </a:t>
            </a:r>
            <a:r>
              <a:rPr lang="en-US" sz="1600" dirty="0"/>
              <a:t>I not hate those who hate you, O LORD</a:t>
            </a:r>
            <a:r>
              <a:rPr lang="en-US" sz="1600" dirty="0" smtClean="0"/>
              <a:t>? And </a:t>
            </a:r>
            <a:r>
              <a:rPr lang="en-US" sz="1600" dirty="0"/>
              <a:t>do I not loathe those who rise up against you</a:t>
            </a:r>
            <a:r>
              <a:rPr lang="en-US" sz="1600" dirty="0" smtClean="0"/>
              <a:t>? I </a:t>
            </a:r>
            <a:r>
              <a:rPr lang="en-US" sz="1600" dirty="0"/>
              <a:t>hate them with complete hatred</a:t>
            </a:r>
            <a:r>
              <a:rPr lang="en-US" sz="1600" dirty="0" smtClean="0"/>
              <a:t>; I </a:t>
            </a:r>
            <a:r>
              <a:rPr lang="en-US" sz="1600" dirty="0"/>
              <a:t>count them my enemies</a:t>
            </a:r>
            <a:r>
              <a:rPr lang="en-US" sz="1600" dirty="0" smtClean="0"/>
              <a:t>.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Sovereign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Wars for us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Victorious</a:t>
            </a:r>
            <a:endParaRPr lang="en-US" dirty="0"/>
          </a:p>
        </p:txBody>
      </p:sp>
      <p:pic>
        <p:nvPicPr>
          <p:cNvPr id="4" name="Picture 3" descr="summit_logo_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164" y="205073"/>
            <a:ext cx="1005926" cy="87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50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tantia" charset="0"/>
                <a:ea typeface="Constantia" charset="0"/>
                <a:cs typeface="Constantia" charset="0"/>
              </a:rPr>
              <a:t>Psalm 139.23-24</a:t>
            </a:r>
            <a:endParaRPr lang="en-US" dirty="0"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634" y="950935"/>
            <a:ext cx="8609610" cy="3394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/>
              <a:t>LEADS US</a:t>
            </a:r>
            <a:r>
              <a:rPr lang="en-US" sz="3600" b="1" dirty="0"/>
              <a:t> </a:t>
            </a:r>
            <a:r>
              <a:rPr lang="en-US" sz="3600" b="1" dirty="0" smtClean="0"/>
              <a:t>/ ALL 3: </a:t>
            </a:r>
            <a:r>
              <a:rPr lang="en-US" sz="2400" b="1" dirty="0" smtClean="0"/>
              <a:t>All-Knowing, All-Present, All-Powerful</a:t>
            </a:r>
            <a:endParaRPr lang="en-US" sz="2400" b="1" dirty="0"/>
          </a:p>
          <a:p>
            <a:pPr marL="0" indent="0">
              <a:buNone/>
            </a:pPr>
            <a:r>
              <a:rPr lang="en-US" sz="1600" dirty="0"/>
              <a:t>Search me, O God, and know my heart</a:t>
            </a:r>
            <a:r>
              <a:rPr lang="en-US" sz="1600" dirty="0" smtClean="0"/>
              <a:t>! Try </a:t>
            </a:r>
            <a:r>
              <a:rPr lang="en-US" sz="1600" dirty="0"/>
              <a:t>me and know my thoughts</a:t>
            </a:r>
            <a:r>
              <a:rPr lang="en-US" sz="1600" dirty="0" smtClean="0"/>
              <a:t>! And </a:t>
            </a:r>
            <a:r>
              <a:rPr lang="en-US" sz="1600" dirty="0"/>
              <a:t>see if there be any grievous way in me</a:t>
            </a:r>
            <a:r>
              <a:rPr lang="en-US" sz="1600" dirty="0" smtClean="0"/>
              <a:t>, and </a:t>
            </a:r>
            <a:r>
              <a:rPr lang="en-US" sz="1600" dirty="0"/>
              <a:t>lead me in the way everlasting</a:t>
            </a:r>
            <a:r>
              <a:rPr lang="en-US" sz="1600" dirty="0" smtClean="0"/>
              <a:t>!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Glad Submission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Reverential Fear</a:t>
            </a:r>
          </a:p>
          <a:p>
            <a:pPr>
              <a:buFont typeface="+mj-lt"/>
              <a:buAutoNum type="arabicPeriod"/>
            </a:pPr>
            <a:r>
              <a:rPr lang="en-US" i="1" dirty="0" smtClean="0"/>
              <a:t>Mutually Desired </a:t>
            </a:r>
            <a:r>
              <a:rPr lang="en-US" dirty="0" smtClean="0"/>
              <a:t>Leading</a:t>
            </a:r>
            <a:endParaRPr lang="en-US" dirty="0"/>
          </a:p>
        </p:txBody>
      </p:sp>
      <p:pic>
        <p:nvPicPr>
          <p:cNvPr id="4" name="Picture 3" descr="summit_logo_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164" y="205073"/>
            <a:ext cx="1005926" cy="87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88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9927</TotalTime>
  <Words>1615</Words>
  <Application>Microsoft Macintosh PowerPoint</Application>
  <PresentationFormat>On-screen Show (16:9)</PresentationFormat>
  <Paragraphs>137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Constantia</vt:lpstr>
      <vt:lpstr>Arial</vt:lpstr>
      <vt:lpstr>Office Theme</vt:lpstr>
      <vt:lpstr>PSALM 139</vt:lpstr>
      <vt:lpstr>PowerPoint Presentation</vt:lpstr>
      <vt:lpstr>Good Dads…</vt:lpstr>
      <vt:lpstr>Our Father</vt:lpstr>
      <vt:lpstr>Psalm 139.1-6</vt:lpstr>
      <vt:lpstr>Psalm 139.7-12</vt:lpstr>
      <vt:lpstr>Psalm 139.13-18</vt:lpstr>
      <vt:lpstr>Psalm 139.19-22</vt:lpstr>
      <vt:lpstr>Psalm 139.23-24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Holly Carter</cp:lastModifiedBy>
  <cp:revision>275</cp:revision>
  <cp:lastPrinted>2017-03-29T21:44:33Z</cp:lastPrinted>
  <dcterms:created xsi:type="dcterms:W3CDTF">2010-04-12T23:12:02Z</dcterms:created>
  <dcterms:modified xsi:type="dcterms:W3CDTF">2017-03-30T02:05:01Z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