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21"/>
  </p:notesMasterIdLst>
  <p:handoutMasterIdLst>
    <p:handoutMasterId r:id="rId22"/>
  </p:handoutMasterIdLst>
  <p:sldIdLst>
    <p:sldId id="262" r:id="rId3"/>
    <p:sldId id="282" r:id="rId4"/>
    <p:sldId id="260" r:id="rId5"/>
    <p:sldId id="280" r:id="rId6"/>
    <p:sldId id="267" r:id="rId7"/>
    <p:sldId id="266" r:id="rId8"/>
    <p:sldId id="268" r:id="rId9"/>
    <p:sldId id="269" r:id="rId10"/>
    <p:sldId id="283" r:id="rId11"/>
    <p:sldId id="271" r:id="rId12"/>
    <p:sldId id="272" r:id="rId13"/>
    <p:sldId id="273" r:id="rId14"/>
    <p:sldId id="275" r:id="rId15"/>
    <p:sldId id="274" r:id="rId16"/>
    <p:sldId id="276" r:id="rId17"/>
    <p:sldId id="278" r:id="rId18"/>
    <p:sldId id="284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87D"/>
    <a:srgbClr val="EAD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4"/>
    <p:restoredTop sz="82143"/>
  </p:normalViewPr>
  <p:slideViewPr>
    <p:cSldViewPr snapToGrid="0" snapToObjects="1">
      <p:cViewPr varScale="1">
        <p:scale>
          <a:sx n="77" d="100"/>
          <a:sy n="77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808" y="1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B9093-69FB-094F-82C6-85C8A5F5093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D3FEB-C38F-5341-88B2-2EFA7CBB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0E0F-26F2-9540-9231-246151B3BACE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3529C-378A-C04E-A241-965A1F5C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44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3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4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D556-627E-5847-861B-4A92D8B9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53881-04DE-A947-9A5B-A4AD81D0A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B782-6AF8-DF4A-A07E-875C4562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09562-0614-654B-AABE-77F257EA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AF733-234F-654A-AC78-EC890AFB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15C5-4F71-524C-936A-AA3BE1A7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E79D8-F426-9D47-BB27-BECC485B3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4FD6D-1597-E241-8486-F874C8F4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F0E5A-B716-D04F-8A26-50124ACF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056B5-4A09-6B4D-B8FC-2831F7D3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7902-4EC2-964A-97FA-E362821B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AD40C-34F5-5B42-BAE0-7BCC824D6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00025-D252-E043-93DF-D1578675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45FA-6558-F04D-9DDE-85DFEB36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AA4E3-1B09-4349-8F7D-F533099F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8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1099-C5E4-834C-8205-89790B58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CD369-B332-F54E-B0F2-A6EFF6A1B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A9F39-F7DA-3B42-A40B-898EBE95D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E41F1-9BE5-D241-9C22-3A102AD4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A203C-6207-7D44-A2A3-1C663CE4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BE48E-E9FA-1447-AA9D-68B48F43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6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9E4B-D5A1-C946-8651-914EED0F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35F5-5EB4-B746-9E3B-903B91C4B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BB896-9CC2-0440-8F2D-64259F7BA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BA775-86AA-C547-9A40-DA0F0E212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1A95F-3356-054E-9566-1B08579F8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8C036-4F94-8C40-BC90-71340D4C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8ABFB-013A-F045-A0A2-74C7B39A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4BB66-01C3-A847-8837-99492461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09C8-7986-DD43-84D6-A8ADAF9E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A3574-D3F7-DB44-89AB-0B9E3165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8082A-39B9-1846-B5B6-701B3CE0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B7D1F-7066-5148-AC70-8E274D9D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8CB84-937B-034F-9080-5C5CBAAF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96941-16C3-E746-8EE9-CF178C29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3A6B9-CD9E-5747-8E1D-4C69CED0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3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AD58-628D-134B-BDD3-E87AA3E8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ACA2-1B42-C24A-843E-965ED889C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59642-DFD7-0F4A-93C5-5701BE451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38945-38BB-C448-B8F1-A9C8A489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419CC-BE35-D347-87C3-B7515AE5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2A83D-3EE1-5643-AEF7-14A87D90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9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77DD-FD79-B34A-9400-6DEDC2B0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E3872-1C5F-AC4F-B06C-A301AE87B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63942-5E01-EE43-948D-4D89E97CC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40F8C-F355-0E48-8FFB-841D8A28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6E696-A375-044E-B30E-A62C106D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D2E55-6A93-5A46-A2DF-F08D7465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85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0790-1950-254C-B5DC-77166251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40DE9-C557-4B44-82D0-13E8C17A5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C6F64-09B3-564B-BF96-A08C06F3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2099-0A0D-824B-B721-A9641248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FED3E-AED1-F041-BFC0-97509A0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12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98F34-C9CB-E94A-A334-A49D5BC30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DF120-36F0-1A44-8169-4803B2113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361AF-D264-2D47-8BCD-74CB1F64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A2902-5A23-4F40-A25B-D149BE5B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6CDD3-35F4-AD45-8570-B5F389BF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3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62" y="2053771"/>
            <a:ext cx="9144000" cy="3204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1562" y="1122363"/>
            <a:ext cx="9144000" cy="7209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Title of Slide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AF73E-7750-B141-AEEE-616C06E6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15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62" y="1625601"/>
            <a:ext cx="10607638" cy="42502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214BE4-F72F-DC4F-A378-597FE45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62" y="609600"/>
            <a:ext cx="10607638" cy="102552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9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62" y="2053771"/>
            <a:ext cx="9144000" cy="3204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71562" y="1122363"/>
            <a:ext cx="9144000" cy="7209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4926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72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87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60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9" r:id="rId3"/>
    <p:sldLayoutId id="2147483664" r:id="rId4"/>
    <p:sldLayoutId id="2147483656" r:id="rId5"/>
    <p:sldLayoutId id="2147483658" r:id="rId6"/>
    <p:sldLayoutId id="2147483653" r:id="rId7"/>
    <p:sldLayoutId id="2147483667" r:id="rId8"/>
    <p:sldLayoutId id="2147483668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7CD60-3964-9941-8B06-C42450AD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7A06-CBFB-5841-B322-3BBF9828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ACEF8-6F63-7A41-8554-AC3FE51E1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F619-BD2F-9B46-9CCE-B6E1DA55858F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82E4-C082-FE4E-BD37-4EF0F2D84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D257A-0C50-404D-B53B-73ED29ABD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51FC-A712-4741-8C5D-D055D564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3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55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CCB1DF-4130-244D-82A3-E7FE96062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936" y="860830"/>
            <a:ext cx="10612718" cy="4250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1" baseline="30000" dirty="0"/>
              <a:t>28 </a:t>
            </a:r>
            <a:r>
              <a:rPr lang="en-US" sz="3000" dirty="0"/>
              <a:t>And we know that </a:t>
            </a:r>
            <a:r>
              <a:rPr lang="en-US" sz="3000" dirty="0">
                <a:solidFill>
                  <a:schemeClr val="accent4"/>
                </a:solidFill>
              </a:rPr>
              <a:t>for those who love God all things work together for good, </a:t>
            </a:r>
            <a:r>
              <a:rPr lang="en-US" sz="3000" dirty="0"/>
              <a:t>for those who are called </a:t>
            </a:r>
            <a:r>
              <a:rPr lang="en-US" sz="3000" dirty="0">
                <a:solidFill>
                  <a:schemeClr val="accent4"/>
                </a:solidFill>
              </a:rPr>
              <a:t>according to his purpose.</a:t>
            </a:r>
            <a:r>
              <a:rPr lang="en-US" sz="3000" dirty="0"/>
              <a:t> </a:t>
            </a:r>
            <a:r>
              <a:rPr lang="en-US" sz="3000" b="1" baseline="30000" dirty="0"/>
              <a:t>29 </a:t>
            </a:r>
            <a:r>
              <a:rPr lang="en-US" sz="3000" dirty="0"/>
              <a:t>For those whom he foreknew he also predestined to be conformed to the image of his Son,    in order that he might be the firstborn among many brothers.</a:t>
            </a:r>
          </a:p>
          <a:p>
            <a:pPr>
              <a:lnSpc>
                <a:spcPct val="150000"/>
              </a:lnSpc>
            </a:pPr>
            <a:endParaRPr lang="en-US" sz="3000" dirty="0"/>
          </a:p>
          <a:p>
            <a:r>
              <a:rPr lang="en-US" sz="3400" i="1" dirty="0"/>
              <a:t>Romans 8:28-29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29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00730B-A99C-F84F-AF2F-5900A3249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62" y="1239864"/>
            <a:ext cx="10607638" cy="463600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chemeClr val="accent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chemeClr val="accent3"/>
                </a:solidFill>
              </a:rPr>
              <a:t>(3) PURPOSE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Your pain is not pointless.</a:t>
            </a:r>
          </a:p>
        </p:txBody>
      </p:sp>
    </p:spTree>
    <p:extLst>
      <p:ext uri="{BB962C8B-B14F-4D97-AF65-F5344CB8AC3E}">
        <p14:creationId xmlns:p14="http://schemas.microsoft.com/office/powerpoint/2010/main" val="185927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CCB1DF-4130-244D-82A3-E7FE96062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936" y="1043710"/>
            <a:ext cx="10612718" cy="4250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1" baseline="30000" dirty="0"/>
              <a:t>28 </a:t>
            </a:r>
            <a:r>
              <a:rPr lang="en-US" sz="3000" dirty="0"/>
              <a:t>And we know that for those who love God </a:t>
            </a:r>
            <a:r>
              <a:rPr lang="en-US" sz="3000" dirty="0">
                <a:solidFill>
                  <a:schemeClr val="accent4"/>
                </a:solidFill>
              </a:rPr>
              <a:t>all things work together for good, </a:t>
            </a:r>
            <a:r>
              <a:rPr lang="en-US" sz="3000" dirty="0"/>
              <a:t>for those who are called according to his purpose. </a:t>
            </a:r>
            <a:r>
              <a:rPr lang="en-US" sz="3000" b="1" baseline="30000" dirty="0"/>
              <a:t>29 </a:t>
            </a:r>
            <a:r>
              <a:rPr lang="en-US" sz="3000" dirty="0"/>
              <a:t>For those whom he foreknew he also predestined to be conformed to the image of his Son,    in order that he might be the firstborn among many brothers.</a:t>
            </a:r>
          </a:p>
          <a:p>
            <a:pPr>
              <a:lnSpc>
                <a:spcPct val="150000"/>
              </a:lnSpc>
            </a:pPr>
            <a:endParaRPr lang="en-US" sz="3400" i="1" dirty="0"/>
          </a:p>
          <a:p>
            <a:r>
              <a:rPr lang="en-US" sz="3400" i="1" dirty="0"/>
              <a:t>Romans 8:28-29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3952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CCB1DF-4130-244D-82A3-E7FE96062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936" y="1027085"/>
            <a:ext cx="10612718" cy="4250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1" baseline="30000" dirty="0"/>
              <a:t>28 </a:t>
            </a:r>
            <a:r>
              <a:rPr lang="en-US" sz="3000" dirty="0"/>
              <a:t>And we know that for those who love God </a:t>
            </a:r>
            <a:r>
              <a:rPr lang="en-US" sz="3000" dirty="0">
                <a:solidFill>
                  <a:schemeClr val="accent4"/>
                </a:solidFill>
              </a:rPr>
              <a:t>all things work together for good, </a:t>
            </a:r>
            <a:r>
              <a:rPr lang="en-US" sz="3000" dirty="0"/>
              <a:t>for those who are called </a:t>
            </a:r>
            <a:r>
              <a:rPr lang="en-US" sz="3000" dirty="0">
                <a:solidFill>
                  <a:schemeClr val="accent4"/>
                </a:solidFill>
              </a:rPr>
              <a:t>according to his purpose.</a:t>
            </a:r>
            <a:r>
              <a:rPr lang="en-US" sz="3000" dirty="0"/>
              <a:t> </a:t>
            </a:r>
            <a:r>
              <a:rPr lang="en-US" sz="3000" b="1" baseline="30000" dirty="0"/>
              <a:t>29 </a:t>
            </a:r>
            <a:r>
              <a:rPr lang="en-US" sz="3000" dirty="0"/>
              <a:t>For those whom he foreknew he also predestined to be conformed to the image of his Son,    in order that he might be the firstborn among many brothers.</a:t>
            </a:r>
          </a:p>
          <a:p>
            <a:pPr>
              <a:lnSpc>
                <a:spcPct val="150000"/>
              </a:lnSpc>
            </a:pPr>
            <a:endParaRPr lang="en-US" sz="3400" i="1" dirty="0"/>
          </a:p>
          <a:p>
            <a:r>
              <a:rPr lang="en-US" sz="3400" i="1" dirty="0"/>
              <a:t>Romans 8:28-29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338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CCB1DF-4130-244D-82A3-E7FE96062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685" y="1060335"/>
            <a:ext cx="10612718" cy="4250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1" baseline="30000" dirty="0"/>
              <a:t>28 </a:t>
            </a:r>
            <a:r>
              <a:rPr lang="en-US" sz="3000" dirty="0"/>
              <a:t>And we know that for those who love God </a:t>
            </a:r>
            <a:r>
              <a:rPr lang="en-US" sz="3000" dirty="0">
                <a:solidFill>
                  <a:schemeClr val="accent4"/>
                </a:solidFill>
              </a:rPr>
              <a:t>all things work together for good, </a:t>
            </a:r>
            <a:r>
              <a:rPr lang="en-US" sz="3000" dirty="0"/>
              <a:t>for those who are called </a:t>
            </a:r>
            <a:r>
              <a:rPr lang="en-US" sz="3000" dirty="0">
                <a:solidFill>
                  <a:schemeClr val="accent4"/>
                </a:solidFill>
              </a:rPr>
              <a:t>according to his purpose.</a:t>
            </a:r>
            <a:r>
              <a:rPr lang="en-US" sz="3000" dirty="0"/>
              <a:t> </a:t>
            </a:r>
            <a:r>
              <a:rPr lang="en-US" sz="3000" b="1" baseline="30000" dirty="0"/>
              <a:t>29 </a:t>
            </a:r>
            <a:r>
              <a:rPr lang="en-US" sz="3000" dirty="0"/>
              <a:t>For those whom he foreknew he also predestined </a:t>
            </a:r>
            <a:r>
              <a:rPr lang="en-US" sz="3000" u="sng" dirty="0">
                <a:solidFill>
                  <a:schemeClr val="accent4"/>
                </a:solidFill>
              </a:rPr>
              <a:t>to be conformed to the image of his Son</a:t>
            </a:r>
            <a:r>
              <a:rPr lang="en-US" sz="3000" dirty="0"/>
              <a:t>,    in order that he might be the firstborn among many brothers.</a:t>
            </a:r>
          </a:p>
          <a:p>
            <a:pPr>
              <a:lnSpc>
                <a:spcPct val="150000"/>
              </a:lnSpc>
            </a:pPr>
            <a:endParaRPr lang="en-US" sz="3400" i="1" dirty="0"/>
          </a:p>
          <a:p>
            <a:r>
              <a:rPr lang="en-US" sz="3400" i="1" dirty="0"/>
              <a:t>Romans 8:28-29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5505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27454-B1A6-FB49-B865-B880849B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30" y="-1903095"/>
            <a:ext cx="7943850" cy="119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2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FA1E232-9E8D-9D44-86DE-D30C9CDA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482" y="1828799"/>
            <a:ext cx="10607638" cy="390990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400" dirty="0"/>
              <a:t>Joy &amp; Sorrow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400" dirty="0"/>
              <a:t>External vs. Eternal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400" dirty="0"/>
              <a:t>Abel still speaks (</a:t>
            </a:r>
            <a:r>
              <a:rPr lang="en-US" sz="3400" dirty="0" err="1"/>
              <a:t>AbelSpeaks.org</a:t>
            </a:r>
            <a:r>
              <a:rPr lang="en-US" sz="3400" dirty="0"/>
              <a:t>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400" dirty="0"/>
              <a:t>Understanding vs. Knowing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F3330D-727F-D647-BC5A-B1AF18B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82" y="757553"/>
            <a:ext cx="10607638" cy="1025526"/>
          </a:xfrm>
        </p:spPr>
        <p:txBody>
          <a:bodyPr/>
          <a:lstStyle/>
          <a:p>
            <a:r>
              <a:rPr lang="en-US" sz="5000" i="1" dirty="0"/>
              <a:t>Closing Reflections</a:t>
            </a:r>
          </a:p>
        </p:txBody>
      </p:sp>
    </p:spTree>
    <p:extLst>
      <p:ext uri="{BB962C8B-B14F-4D97-AF65-F5344CB8AC3E}">
        <p14:creationId xmlns:p14="http://schemas.microsoft.com/office/powerpoint/2010/main" val="76241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45B6BB4-AAA8-F34B-8A1C-60FEBC05B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62" y="1625601"/>
            <a:ext cx="10400743" cy="425026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Please be sure to sign in and print a name tag. It has your small group room in the corner.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If you do not have a small group, stay in here and come to the front where </a:t>
            </a:r>
            <a:r>
              <a:rPr lang="en-US" sz="3200" dirty="0" err="1"/>
              <a:t>Hil</a:t>
            </a:r>
            <a:r>
              <a:rPr lang="en-US" sz="3200" dirty="0"/>
              <a:t> Bowman and Rob Heath will lead the Open Group.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If your group meets in the West Tower, please use the skybridge.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47DE4-BC5A-0844-A43F-22FCF540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09605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8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E30F1-259F-6043-A505-3910C11D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86" y="716280"/>
            <a:ext cx="1020895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CCB1DF-4130-244D-82A3-E7FE96062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62" y="2148841"/>
            <a:ext cx="10607638" cy="3727026"/>
          </a:xfrm>
        </p:spPr>
        <p:txBody>
          <a:bodyPr/>
          <a:lstStyle/>
          <a:p>
            <a:r>
              <a:rPr lang="en-US" sz="4400" i="1" dirty="0"/>
              <a:t>“And we know that for those who love God, all things work together for good…”</a:t>
            </a:r>
          </a:p>
          <a:p>
            <a:endParaRPr lang="en-US" sz="4400" i="1" dirty="0"/>
          </a:p>
          <a:p>
            <a:r>
              <a:rPr lang="en-US" sz="3400" dirty="0"/>
              <a:t>Romans 8:28 </a:t>
            </a:r>
          </a:p>
        </p:txBody>
      </p:sp>
    </p:spTree>
    <p:extLst>
      <p:ext uri="{BB962C8B-B14F-4D97-AF65-F5344CB8AC3E}">
        <p14:creationId xmlns:p14="http://schemas.microsoft.com/office/powerpoint/2010/main" val="124126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CCB1DF-4130-244D-82A3-E7FE96062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62" y="2148841"/>
            <a:ext cx="10607638" cy="3727026"/>
          </a:xfrm>
        </p:spPr>
        <p:txBody>
          <a:bodyPr/>
          <a:lstStyle/>
          <a:p>
            <a:r>
              <a:rPr lang="en-US" sz="4400" i="1" dirty="0"/>
              <a:t>“Suffering is having what you don’t want or wanting what you don’t have.”</a:t>
            </a:r>
          </a:p>
          <a:p>
            <a:endParaRPr lang="en-US" sz="4400" i="1" dirty="0"/>
          </a:p>
          <a:p>
            <a:r>
              <a:rPr lang="en-US" sz="3400" dirty="0"/>
              <a:t>Elisabeth Elliot, </a:t>
            </a:r>
            <a:r>
              <a:rPr lang="en-US" sz="3400" i="1" dirty="0"/>
              <a:t>A Path Through Suffering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9548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CCB1DF-4130-244D-82A3-E7FE96062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311" y="694575"/>
            <a:ext cx="10607638" cy="4250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1" baseline="30000" dirty="0"/>
              <a:t>16 </a:t>
            </a:r>
            <a:r>
              <a:rPr lang="en-US" sz="3000" dirty="0"/>
              <a:t>The Spirit himself bears witness with our spirit that we are children of God, </a:t>
            </a:r>
            <a:r>
              <a:rPr lang="en-US" sz="3000" b="1" baseline="30000" dirty="0"/>
              <a:t>17 </a:t>
            </a:r>
            <a:r>
              <a:rPr lang="en-US" sz="3000" dirty="0"/>
              <a:t>and if children, then heirs—heirs of God and fellow heirs with Christ, </a:t>
            </a:r>
            <a:r>
              <a:rPr lang="en-US" sz="3000" dirty="0">
                <a:solidFill>
                  <a:schemeClr val="accent4"/>
                </a:solidFill>
              </a:rPr>
              <a:t>provided we suffer with him </a:t>
            </a:r>
            <a:r>
              <a:rPr lang="en-US" sz="3000" dirty="0"/>
              <a:t>in order that we may also be glorified with him. </a:t>
            </a:r>
            <a:r>
              <a:rPr lang="en-US" sz="3000" b="1" baseline="30000" dirty="0"/>
              <a:t>18 </a:t>
            </a:r>
            <a:r>
              <a:rPr lang="en-US" sz="3000" dirty="0"/>
              <a:t>For I consider that </a:t>
            </a:r>
            <a:r>
              <a:rPr lang="en-US" sz="3000" dirty="0">
                <a:solidFill>
                  <a:schemeClr val="accent4"/>
                </a:solidFill>
              </a:rPr>
              <a:t>the sufferings of this present time</a:t>
            </a:r>
            <a:r>
              <a:rPr lang="en-US" sz="3000" dirty="0"/>
              <a:t> are not worth comparing with the glory that is to be revealed to us.</a:t>
            </a:r>
          </a:p>
          <a:p>
            <a:endParaRPr lang="en-US" sz="4400" i="1" dirty="0"/>
          </a:p>
          <a:p>
            <a:r>
              <a:rPr lang="en-US" sz="3400" i="1" dirty="0"/>
              <a:t>Romans 8:16-18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5459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00730B-A99C-F84F-AF2F-5900A3249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62" y="1239864"/>
            <a:ext cx="10607638" cy="463600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chemeClr val="accent3"/>
              </a:solidFill>
            </a:endParaRPr>
          </a:p>
          <a:p>
            <a:pPr marL="457200" indent="-457200" algn="ctr">
              <a:lnSpc>
                <a:spcPct val="150000"/>
              </a:lnSpc>
              <a:buAutoNum type="arabicParenBoth"/>
            </a:pPr>
            <a:r>
              <a:rPr lang="en-US" sz="6000" dirty="0">
                <a:solidFill>
                  <a:schemeClr val="accent3"/>
                </a:solidFill>
              </a:rPr>
              <a:t> PERSPECTIVE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Christian suffering is normal.</a:t>
            </a:r>
          </a:p>
        </p:txBody>
      </p:sp>
    </p:spTree>
    <p:extLst>
      <p:ext uri="{BB962C8B-B14F-4D97-AF65-F5344CB8AC3E}">
        <p14:creationId xmlns:p14="http://schemas.microsoft.com/office/powerpoint/2010/main" val="71214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CCB1DF-4130-244D-82A3-E7FE96062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686" y="844204"/>
            <a:ext cx="10607638" cy="4250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1" baseline="30000" dirty="0"/>
              <a:t>26 </a:t>
            </a:r>
            <a:r>
              <a:rPr lang="en-US" sz="3000" dirty="0"/>
              <a:t>Likewise</a:t>
            </a:r>
            <a:r>
              <a:rPr lang="en-US" sz="3000" i="1" dirty="0"/>
              <a:t> the Spirit helps us </a:t>
            </a:r>
            <a:r>
              <a:rPr lang="en-US" sz="3000" dirty="0"/>
              <a:t>in our weakness. </a:t>
            </a:r>
            <a:r>
              <a:rPr lang="en-US" sz="3000" dirty="0">
                <a:solidFill>
                  <a:schemeClr val="accent4"/>
                </a:solidFill>
              </a:rPr>
              <a:t>For we do not know what to pray for as we ought,</a:t>
            </a:r>
            <a:r>
              <a:rPr lang="en-US" sz="3000" dirty="0"/>
              <a:t> but </a:t>
            </a:r>
            <a:r>
              <a:rPr lang="en-US" sz="3000" i="1" dirty="0"/>
              <a:t>the Spirit himself intercedes for us</a:t>
            </a:r>
            <a:r>
              <a:rPr lang="en-US" sz="3000" dirty="0"/>
              <a:t> with groanings too deep for words. </a:t>
            </a:r>
            <a:r>
              <a:rPr lang="en-US" sz="3000" b="1" baseline="30000" dirty="0"/>
              <a:t>27 </a:t>
            </a:r>
            <a:r>
              <a:rPr lang="en-US" sz="3000" dirty="0"/>
              <a:t>And he who searches hearts knows what is the mind of the Spirit, because </a:t>
            </a:r>
            <a:r>
              <a:rPr lang="en-US" sz="3000" i="1" dirty="0"/>
              <a:t>the Spirit intercedes for the saints</a:t>
            </a:r>
            <a:r>
              <a:rPr lang="en-US" sz="3000" dirty="0"/>
              <a:t> according to the will of God.</a:t>
            </a:r>
            <a:endParaRPr lang="en-US" sz="3000" i="1" dirty="0"/>
          </a:p>
          <a:p>
            <a:endParaRPr lang="en-US" sz="3400" i="1" dirty="0"/>
          </a:p>
          <a:p>
            <a:r>
              <a:rPr lang="en-US" sz="3400" i="1" dirty="0"/>
              <a:t>Romans 8:26-27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0834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00730B-A99C-F84F-AF2F-5900A3249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62" y="1239864"/>
            <a:ext cx="10607638" cy="463600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chemeClr val="accent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chemeClr val="accent3"/>
                </a:solidFill>
              </a:rPr>
              <a:t>(2) PRAYER</a:t>
            </a:r>
          </a:p>
          <a:p>
            <a:pPr algn="ctr">
              <a:lnSpc>
                <a:spcPct val="150000"/>
              </a:lnSpc>
            </a:pPr>
            <a:r>
              <a:rPr lang="en-US" sz="4000" dirty="0"/>
              <a:t>It’s okay when you don’t know what to pray.</a:t>
            </a:r>
          </a:p>
        </p:txBody>
      </p:sp>
    </p:spTree>
    <p:extLst>
      <p:ext uri="{BB962C8B-B14F-4D97-AF65-F5344CB8AC3E}">
        <p14:creationId xmlns:p14="http://schemas.microsoft.com/office/powerpoint/2010/main" val="48547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00730B-A99C-F84F-AF2F-5900A3249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62" y="899160"/>
            <a:ext cx="10607638" cy="49767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u="sng" dirty="0">
                <a:solidFill>
                  <a:schemeClr val="accent3"/>
                </a:solidFill>
              </a:rPr>
              <a:t>Prayer 101</a:t>
            </a:r>
            <a:endParaRPr lang="en-US" sz="4400" u="sng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dirty="0"/>
              <a:t>I feel…</a:t>
            </a:r>
          </a:p>
          <a:p>
            <a:pPr algn="ctr">
              <a:lnSpc>
                <a:spcPct val="150000"/>
              </a:lnSpc>
            </a:pPr>
            <a:r>
              <a:rPr lang="en-US" sz="4400" dirty="0"/>
              <a:t>I wish…</a:t>
            </a:r>
          </a:p>
          <a:p>
            <a:pPr algn="ctr">
              <a:lnSpc>
                <a:spcPct val="150000"/>
              </a:lnSpc>
            </a:pPr>
            <a:r>
              <a:rPr lang="en-US" sz="4400" dirty="0"/>
              <a:t>I’m struggling…</a:t>
            </a:r>
          </a:p>
        </p:txBody>
      </p:sp>
    </p:spTree>
    <p:extLst>
      <p:ext uri="{BB962C8B-B14F-4D97-AF65-F5344CB8AC3E}">
        <p14:creationId xmlns:p14="http://schemas.microsoft.com/office/powerpoint/2010/main" val="366870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31886</TotalTime>
  <Words>177</Words>
  <Application>Microsoft Macintosh PowerPoint</Application>
  <PresentationFormat>Widescreen</PresentationFormat>
  <Paragraphs>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Helvetica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Reflections</vt:lpstr>
      <vt:lpstr>Announcements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Kendall Ellison</cp:lastModifiedBy>
  <cp:revision>74</cp:revision>
  <cp:lastPrinted>2016-03-17T21:44:42Z</cp:lastPrinted>
  <dcterms:created xsi:type="dcterms:W3CDTF">2016-03-15T19:48:57Z</dcterms:created>
  <dcterms:modified xsi:type="dcterms:W3CDTF">2018-10-03T17:06:47Z</dcterms:modified>
</cp:coreProperties>
</file>