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handoutMasterIdLst>
    <p:handoutMasterId r:id="rId9"/>
  </p:handoutMasterIdLst>
  <p:sldIdLst>
    <p:sldId id="258" r:id="rId2"/>
    <p:sldId id="390" r:id="rId3"/>
    <p:sldId id="391" r:id="rId4"/>
    <p:sldId id="392" r:id="rId5"/>
    <p:sldId id="393" r:id="rId6"/>
    <p:sldId id="394"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787D"/>
    <a:srgbClr val="EAD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8"/>
    <p:restoredTop sz="94682"/>
  </p:normalViewPr>
  <p:slideViewPr>
    <p:cSldViewPr snapToGrid="0" snapToObjects="1">
      <p:cViewPr varScale="1">
        <p:scale>
          <a:sx n="115" d="100"/>
          <a:sy n="115" d="100"/>
        </p:scale>
        <p:origin x="488" y="184"/>
      </p:cViewPr>
      <p:guideLst/>
    </p:cSldViewPr>
  </p:slideViewPr>
  <p:notesTextViewPr>
    <p:cViewPr>
      <p:scale>
        <a:sx n="1" d="1"/>
        <a:sy n="1" d="1"/>
      </p:scale>
      <p:origin x="0" y="0"/>
    </p:cViewPr>
  </p:notesTextViewPr>
  <p:notesViewPr>
    <p:cSldViewPr snapToGrid="0" snapToObjects="1">
      <p:cViewPr varScale="1">
        <p:scale>
          <a:sx n="157" d="100"/>
          <a:sy n="157" d="100"/>
        </p:scale>
        <p:origin x="4808" y="1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3B9093-69FB-094F-82C6-85C8A5F5093F}" type="datetimeFigureOut">
              <a:rPr lang="en-US" smtClean="0"/>
              <a:t>10/10/18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9D3FEB-C38F-5341-88B2-2EFA7CBBD49F}" type="slidenum">
              <a:rPr lang="en-US" smtClean="0"/>
              <a:t>‹#›</a:t>
            </a:fld>
            <a:endParaRPr lang="en-US"/>
          </a:p>
        </p:txBody>
      </p:sp>
    </p:spTree>
    <p:extLst>
      <p:ext uri="{BB962C8B-B14F-4D97-AF65-F5344CB8AC3E}">
        <p14:creationId xmlns:p14="http://schemas.microsoft.com/office/powerpoint/2010/main" val="4672794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00E0F-26F2-9540-9231-246151B3BACE}" type="datetimeFigureOut">
              <a:rPr lang="en-US" smtClean="0"/>
              <a:t>10/9/18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3529C-378A-C04E-A241-965A1F5C6C16}" type="slidenum">
              <a:rPr lang="en-US" smtClean="0"/>
              <a:t>‹#›</a:t>
            </a:fld>
            <a:endParaRPr lang="en-US"/>
          </a:p>
        </p:txBody>
      </p:sp>
    </p:spTree>
    <p:extLst>
      <p:ext uri="{BB962C8B-B14F-4D97-AF65-F5344CB8AC3E}">
        <p14:creationId xmlns:p14="http://schemas.microsoft.com/office/powerpoint/2010/main" val="56287447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κατηρτισμένα</a:t>
            </a:r>
            <a:r>
              <a:rPr lang="en-US" sz="1200" kern="1200" dirty="0">
                <a:solidFill>
                  <a:schemeClr val="tx1"/>
                </a:solidFill>
                <a:effectLst/>
                <a:latin typeface="+mn-lt"/>
                <a:ea typeface="+mn-ea"/>
                <a:cs typeface="+mn-cs"/>
              </a:rPr>
              <a:t> = middle / passive voice: prepared or prepared themselves, cf. Rom 2:5 (</a:t>
            </a:r>
            <a:r>
              <a:rPr lang="el-GR" sz="1200" b="0" kern="1200" dirty="0">
                <a:solidFill>
                  <a:schemeClr val="tx1"/>
                </a:solidFill>
                <a:effectLst/>
                <a:latin typeface="+mn-lt"/>
                <a:ea typeface="+mn-ea"/>
                <a:cs typeface="+mn-cs"/>
              </a:rPr>
              <a:t>θησαυρίζω</a:t>
            </a:r>
            <a:r>
              <a:rPr lang="en-US" sz="1200" b="0" kern="1200" dirty="0">
                <a:solidFill>
                  <a:schemeClr val="tx1"/>
                </a:solidFill>
                <a:effectLst/>
                <a:latin typeface="+mn-lt"/>
                <a:ea typeface="+mn-ea"/>
                <a:cs typeface="+mn-cs"/>
              </a:rPr>
              <a:t> = active).</a:t>
            </a:r>
          </a:p>
        </p:txBody>
      </p:sp>
      <p:sp>
        <p:nvSpPr>
          <p:cNvPr id="4" name="Slide Number Placeholder 3"/>
          <p:cNvSpPr>
            <a:spLocks noGrp="1"/>
          </p:cNvSpPr>
          <p:nvPr>
            <p:ph type="sldNum" sz="quarter" idx="10"/>
          </p:nvPr>
        </p:nvSpPr>
        <p:spPr/>
        <p:txBody>
          <a:bodyPr/>
          <a:lstStyle/>
          <a:p>
            <a:fld id="{0D40BFFC-0FF4-974A-898F-142EDC6ECD0F}" type="slidenum">
              <a:rPr lang="en-US" smtClean="0"/>
              <a:t>4</a:t>
            </a:fld>
            <a:endParaRPr lang="en-US"/>
          </a:p>
        </p:txBody>
      </p:sp>
    </p:spTree>
    <p:extLst>
      <p:ext uri="{BB962C8B-B14F-4D97-AF65-F5344CB8AC3E}">
        <p14:creationId xmlns:p14="http://schemas.microsoft.com/office/powerpoint/2010/main" val="4072234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Conditional statements are crucial “because of unbelief,” “provided that,” “if they do not persist in unbelief.”</a:t>
            </a:r>
          </a:p>
          <a:p>
            <a:endParaRPr lang="en-US" dirty="0"/>
          </a:p>
          <a:p>
            <a:r>
              <a:rPr lang="en-US" dirty="0"/>
              <a:t>All Israel will be saved:</a:t>
            </a:r>
            <a:r>
              <a:rPr lang="en-US" sz="1200" b="0" i="0" kern="1200" dirty="0">
                <a:solidFill>
                  <a:schemeClr val="tx1"/>
                </a:solidFill>
                <a:effectLst/>
                <a:latin typeface="+mn-lt"/>
                <a:ea typeface="+mn-ea"/>
                <a:cs typeface="+mn-cs"/>
              </a:rPr>
              <a:t> It either means (1) that Israel is the community of those who are “in Christ,” both Jews and Gentiles, or (2) that Israel refers only to the ethnic Jews who are “in Christ.” It cannot mean (3) ethnic Jews are saved apart from Christ.</a:t>
            </a:r>
            <a:endParaRPr lang="en-US" dirty="0"/>
          </a:p>
        </p:txBody>
      </p:sp>
      <p:sp>
        <p:nvSpPr>
          <p:cNvPr id="4" name="Slide Number Placeholder 3"/>
          <p:cNvSpPr>
            <a:spLocks noGrp="1"/>
          </p:cNvSpPr>
          <p:nvPr>
            <p:ph type="sldNum" sz="quarter" idx="10"/>
          </p:nvPr>
        </p:nvSpPr>
        <p:spPr/>
        <p:txBody>
          <a:bodyPr/>
          <a:lstStyle/>
          <a:p>
            <a:fld id="{0D40BFFC-0FF4-974A-898F-142EDC6ECD0F}" type="slidenum">
              <a:rPr lang="en-US" smtClean="0"/>
              <a:t>6</a:t>
            </a:fld>
            <a:endParaRPr lang="en-US"/>
          </a:p>
        </p:txBody>
      </p:sp>
    </p:spTree>
    <p:extLst>
      <p:ext uri="{BB962C8B-B14F-4D97-AF65-F5344CB8AC3E}">
        <p14:creationId xmlns:p14="http://schemas.microsoft.com/office/powerpoint/2010/main" val="344765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948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6F982-8113-F84E-886A-FAE6F147576E}" type="datetimeFigureOut">
              <a:rPr lang="en-US" smtClean="0"/>
              <a:t>10/10/18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02575-D057-3B47-B3CC-598744D1B4E1}" type="slidenum">
              <a:rPr lang="en-US" smtClean="0"/>
              <a:t>‹#›</a:t>
            </a:fld>
            <a:endParaRPr lang="en-US"/>
          </a:p>
        </p:txBody>
      </p:sp>
    </p:spTree>
    <p:extLst>
      <p:ext uri="{BB962C8B-B14F-4D97-AF65-F5344CB8AC3E}">
        <p14:creationId xmlns:p14="http://schemas.microsoft.com/office/powerpoint/2010/main" val="101498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12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235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1562" y="2053771"/>
            <a:ext cx="9144000" cy="3204029"/>
          </a:xfrm>
          <a:prstGeom prst="rect">
            <a:avLst/>
          </a:prstGeom>
        </p:spPr>
        <p:txBody>
          <a:bodyPr/>
          <a:lstStyle>
            <a:lvl1pPr marL="0" indent="0" algn="l">
              <a:buNone/>
              <a:defRPr sz="2400">
                <a:solidFill>
                  <a:schemeClr val="bg1"/>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itle 1"/>
          <p:cNvSpPr txBox="1">
            <a:spLocks/>
          </p:cNvSpPr>
          <p:nvPr userDrawn="1"/>
        </p:nvSpPr>
        <p:spPr>
          <a:xfrm>
            <a:off x="771562" y="1122363"/>
            <a:ext cx="9144000" cy="720951"/>
          </a:xfrm>
          <a:prstGeom prst="rect">
            <a:avLst/>
          </a:prstGeom>
        </p:spPr>
        <p:txBody>
          <a:bodyPr anchor="b"/>
          <a:lstStyle>
            <a:lvl1pPr algn="l" defTabSz="914400" rtl="0" eaLnBrk="1" latinLnBrk="0" hangingPunct="1">
              <a:lnSpc>
                <a:spcPct val="90000"/>
              </a:lnSpc>
              <a:spcBef>
                <a:spcPct val="0"/>
              </a:spcBef>
              <a:buNone/>
              <a:defRPr sz="4000" b="0" kern="1200">
                <a:solidFill>
                  <a:schemeClr val="accent2">
                    <a:lumMod val="75000"/>
                  </a:schemeClr>
                </a:solidFill>
                <a:latin typeface="Helvetica" charset="0"/>
                <a:ea typeface="Helvetica" charset="0"/>
                <a:cs typeface="Helvetica" charset="0"/>
              </a:defRPr>
            </a:lvl1pPr>
          </a:lstStyle>
          <a:p>
            <a:r>
              <a:rPr lang="en-US" dirty="0">
                <a:solidFill>
                  <a:schemeClr val="bg2">
                    <a:lumMod val="90000"/>
                  </a:schemeClr>
                </a:solidFill>
              </a:rPr>
              <a:t>Title of Slide</a:t>
            </a:r>
          </a:p>
        </p:txBody>
      </p:sp>
    </p:spTree>
    <p:extLst>
      <p:ext uri="{BB962C8B-B14F-4D97-AF65-F5344CB8AC3E}">
        <p14:creationId xmlns:p14="http://schemas.microsoft.com/office/powerpoint/2010/main" val="1823159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1562" y="2053771"/>
            <a:ext cx="9144000" cy="3204029"/>
          </a:xfrm>
          <a:prstGeom prst="rect">
            <a:avLst/>
          </a:prstGeom>
        </p:spPr>
        <p:txBody>
          <a:bodyPr/>
          <a:lstStyle>
            <a:lvl1pPr marL="0" indent="0" algn="l">
              <a:buNone/>
              <a:defRPr sz="2400">
                <a:solidFill>
                  <a:schemeClr val="bg1"/>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itle 1"/>
          <p:cNvSpPr txBox="1">
            <a:spLocks/>
          </p:cNvSpPr>
          <p:nvPr userDrawn="1"/>
        </p:nvSpPr>
        <p:spPr>
          <a:xfrm>
            <a:off x="771562" y="1122363"/>
            <a:ext cx="9144000" cy="720951"/>
          </a:xfrm>
          <a:prstGeom prst="rect">
            <a:avLst/>
          </a:prstGeom>
        </p:spPr>
        <p:txBody>
          <a:bodyPr anchor="b"/>
          <a:lstStyle>
            <a:lvl1pPr algn="l" defTabSz="914400" rtl="0" eaLnBrk="1" latinLnBrk="0" hangingPunct="1">
              <a:lnSpc>
                <a:spcPct val="90000"/>
              </a:lnSpc>
              <a:spcBef>
                <a:spcPct val="0"/>
              </a:spcBef>
              <a:buNone/>
              <a:defRPr sz="4000" b="0" kern="1200">
                <a:solidFill>
                  <a:schemeClr val="accent2">
                    <a:lumMod val="75000"/>
                  </a:schemeClr>
                </a:solidFill>
                <a:latin typeface="Helvetica" charset="0"/>
                <a:ea typeface="Helvetica" charset="0"/>
                <a:cs typeface="Helvetica" charset="0"/>
              </a:defRPr>
            </a:lvl1pPr>
          </a:lstStyle>
          <a:p>
            <a:r>
              <a:rPr lang="en-US" dirty="0">
                <a:solidFill>
                  <a:schemeClr val="bg2">
                    <a:lumMod val="90000"/>
                  </a:schemeClr>
                </a:solidFill>
              </a:rPr>
              <a:t>Title of Slide</a:t>
            </a:r>
          </a:p>
        </p:txBody>
      </p:sp>
    </p:spTree>
    <p:extLst>
      <p:ext uri="{BB962C8B-B14F-4D97-AF65-F5344CB8AC3E}">
        <p14:creationId xmlns:p14="http://schemas.microsoft.com/office/powerpoint/2010/main" val="476793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1562" y="2053771"/>
            <a:ext cx="9144000" cy="3204029"/>
          </a:xfrm>
          <a:prstGeom prst="rect">
            <a:avLst/>
          </a:prstGeom>
        </p:spPr>
        <p:txBody>
          <a:bodyPr/>
          <a:lstStyle>
            <a:lvl1pPr marL="0" indent="0" algn="l">
              <a:buNone/>
              <a:defRPr sz="2400">
                <a:solidFill>
                  <a:schemeClr val="tx1">
                    <a:lumMod val="65000"/>
                    <a:lumOff val="35000"/>
                  </a:schemeClr>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itle 1"/>
          <p:cNvSpPr txBox="1">
            <a:spLocks/>
          </p:cNvSpPr>
          <p:nvPr userDrawn="1"/>
        </p:nvSpPr>
        <p:spPr>
          <a:xfrm>
            <a:off x="771562" y="1122363"/>
            <a:ext cx="9144000" cy="720951"/>
          </a:xfrm>
          <a:prstGeom prst="rect">
            <a:avLst/>
          </a:prstGeom>
        </p:spPr>
        <p:txBody>
          <a:bodyPr anchor="b"/>
          <a:lstStyle>
            <a:lvl1pPr algn="l" defTabSz="914400" rtl="0" eaLnBrk="1" latinLnBrk="0" hangingPunct="1">
              <a:lnSpc>
                <a:spcPct val="90000"/>
              </a:lnSpc>
              <a:spcBef>
                <a:spcPct val="0"/>
              </a:spcBef>
              <a:buNone/>
              <a:defRPr sz="4000" b="0" kern="1200">
                <a:solidFill>
                  <a:schemeClr val="accent2">
                    <a:lumMod val="75000"/>
                  </a:schemeClr>
                </a:solidFill>
                <a:latin typeface="Helvetica" charset="0"/>
                <a:ea typeface="Helvetica" charset="0"/>
                <a:cs typeface="Helvetica" charset="0"/>
              </a:defRPr>
            </a:lvl1pPr>
          </a:lstStyle>
          <a:p>
            <a:r>
              <a:rPr lang="en-US" dirty="0">
                <a:solidFill>
                  <a:schemeClr val="tx2">
                    <a:lumMod val="60000"/>
                    <a:lumOff val="40000"/>
                  </a:schemeClr>
                </a:solidFill>
              </a:rPr>
              <a:t>Title of Slide</a:t>
            </a:r>
          </a:p>
        </p:txBody>
      </p:sp>
    </p:spTree>
    <p:extLst>
      <p:ext uri="{BB962C8B-B14F-4D97-AF65-F5344CB8AC3E}">
        <p14:creationId xmlns:p14="http://schemas.microsoft.com/office/powerpoint/2010/main" val="2049263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11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721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877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609904"/>
      </p:ext>
    </p:extLst>
  </p:cSld>
  <p:clrMap bg1="lt1" tx1="dk1" bg2="lt2" tx2="dk2" accent1="accent1" accent2="accent2" accent3="accent3" accent4="accent4" accent5="accent5" accent6="accent6" hlink="hlink" folHlink="folHlink"/>
  <p:sldLayoutIdLst>
    <p:sldLayoutId id="2147483652" r:id="rId1"/>
    <p:sldLayoutId id="2147483660" r:id="rId2"/>
    <p:sldLayoutId id="2147483659" r:id="rId3"/>
    <p:sldLayoutId id="2147483664" r:id="rId4"/>
    <p:sldLayoutId id="2147483656" r:id="rId5"/>
    <p:sldLayoutId id="2147483658" r:id="rId6"/>
    <p:sldLayoutId id="2147483653" r:id="rId7"/>
    <p:sldLayoutId id="2147483667" r:id="rId8"/>
    <p:sldLayoutId id="2147483668" r:id="rId9"/>
    <p:sldLayoutId id="2147483669"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54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i="1" cap="small" dirty="0">
                <a:solidFill>
                  <a:schemeClr val="bg1">
                    <a:alpha val="70000"/>
                  </a:schemeClr>
                </a:solidFill>
                <a:latin typeface="Avenir Next" panose="020B0503020202020204" pitchFamily="34" charset="0"/>
                <a:cs typeface="Optima"/>
              </a:rPr>
              <a:t>Sovereignty</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9" y="2518494"/>
            <a:ext cx="11074101" cy="1821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3600" dirty="0">
                <a:solidFill>
                  <a:schemeClr val="bg1"/>
                </a:solidFill>
                <a:latin typeface="Avenir Next" panose="020B0503020202020204" pitchFamily="34" charset="0"/>
                <a:cs typeface="Optima"/>
              </a:rPr>
              <a:t>”Those who wish to succeed must ask the right preliminary questions.”</a:t>
            </a:r>
          </a:p>
          <a:p>
            <a:pPr algn="r">
              <a:spcAft>
                <a:spcPts val="1000"/>
              </a:spcAft>
            </a:pPr>
            <a:r>
              <a:rPr lang="en-US" sz="3200" dirty="0">
                <a:solidFill>
                  <a:schemeClr val="bg1"/>
                </a:solidFill>
                <a:latin typeface="Avenir Next" panose="020B0503020202020204" pitchFamily="34" charset="0"/>
                <a:cs typeface="Optima"/>
              </a:rPr>
              <a:t>Aristotle, </a:t>
            </a:r>
            <a:r>
              <a:rPr lang="en-US" sz="3200" i="1" dirty="0">
                <a:solidFill>
                  <a:schemeClr val="bg1"/>
                </a:solidFill>
                <a:latin typeface="Avenir Next" panose="020B0503020202020204" pitchFamily="34" charset="0"/>
                <a:cs typeface="Optima"/>
              </a:rPr>
              <a:t>Metaphysics</a:t>
            </a:r>
            <a:r>
              <a:rPr lang="en-US" sz="3200" dirty="0">
                <a:solidFill>
                  <a:schemeClr val="bg1"/>
                </a:solidFill>
                <a:latin typeface="Avenir Next" panose="020B0503020202020204" pitchFamily="34" charset="0"/>
                <a:cs typeface="Optima"/>
              </a:rPr>
              <a:t>, II, III, I</a:t>
            </a:r>
          </a:p>
        </p:txBody>
      </p:sp>
    </p:spTree>
    <p:extLst>
      <p:ext uri="{BB962C8B-B14F-4D97-AF65-F5344CB8AC3E}">
        <p14:creationId xmlns:p14="http://schemas.microsoft.com/office/powerpoint/2010/main" val="2380638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i="1" cap="small" dirty="0">
                <a:solidFill>
                  <a:schemeClr val="bg1">
                    <a:alpha val="70000"/>
                  </a:schemeClr>
                </a:solidFill>
                <a:latin typeface="Avenir Next" panose="020B0503020202020204" pitchFamily="34" charset="0"/>
                <a:cs typeface="Optima"/>
              </a:rPr>
              <a:t>Sovereignty</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9" y="1459963"/>
            <a:ext cx="11074101" cy="3247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3600" dirty="0">
                <a:solidFill>
                  <a:schemeClr val="bg1"/>
                </a:solidFill>
                <a:latin typeface="Avenir Next" panose="020B0503020202020204" pitchFamily="34" charset="0"/>
                <a:cs typeface="Optima"/>
              </a:rPr>
              <a:t>What are the questions Paul is answering?</a:t>
            </a:r>
          </a:p>
          <a:p>
            <a:pPr marL="514350" indent="-514350">
              <a:spcAft>
                <a:spcPts val="1000"/>
              </a:spcAft>
              <a:buAutoNum type="arabicPeriod"/>
            </a:pPr>
            <a:r>
              <a:rPr lang="en-US" sz="3600" dirty="0">
                <a:solidFill>
                  <a:schemeClr val="bg1"/>
                </a:solidFill>
                <a:latin typeface="Avenir Next" panose="020B0503020202020204" pitchFamily="34" charset="0"/>
                <a:cs typeface="Optima"/>
              </a:rPr>
              <a:t>Has the word of God failed? (9:6)</a:t>
            </a:r>
          </a:p>
          <a:p>
            <a:pPr marL="514350" indent="-514350">
              <a:spcAft>
                <a:spcPts val="1000"/>
              </a:spcAft>
              <a:buAutoNum type="arabicPeriod"/>
            </a:pPr>
            <a:r>
              <a:rPr lang="en-US" sz="3600" dirty="0">
                <a:solidFill>
                  <a:schemeClr val="bg1"/>
                </a:solidFill>
                <a:latin typeface="Avenir Next" panose="020B0503020202020204" pitchFamily="34" charset="0"/>
                <a:cs typeface="Optima"/>
              </a:rPr>
              <a:t>Is righteousness through faith or works? (9:30-32)</a:t>
            </a:r>
          </a:p>
          <a:p>
            <a:pPr marL="514350" indent="-514350">
              <a:spcAft>
                <a:spcPts val="1000"/>
              </a:spcAft>
              <a:buAutoNum type="arabicPeriod"/>
            </a:pPr>
            <a:r>
              <a:rPr lang="en-US" sz="3600" dirty="0">
                <a:solidFill>
                  <a:schemeClr val="bg1"/>
                </a:solidFill>
                <a:latin typeface="Avenir Next" panose="020B0503020202020204" pitchFamily="34" charset="0"/>
                <a:cs typeface="Optima"/>
              </a:rPr>
              <a:t>Has God rejected Israel / can they be saved? (11:1, 11)</a:t>
            </a:r>
          </a:p>
        </p:txBody>
      </p:sp>
    </p:spTree>
    <p:extLst>
      <p:ext uri="{BB962C8B-B14F-4D97-AF65-F5344CB8AC3E}">
        <p14:creationId xmlns:p14="http://schemas.microsoft.com/office/powerpoint/2010/main" val="30317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i="1" cap="small" dirty="0">
                <a:solidFill>
                  <a:schemeClr val="bg1">
                    <a:alpha val="70000"/>
                  </a:schemeClr>
                </a:solidFill>
                <a:latin typeface="Avenir Next" panose="020B0503020202020204" pitchFamily="34" charset="0"/>
                <a:cs typeface="Optima"/>
              </a:rPr>
              <a:t>Has the Word of God Failed?</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9" y="1459963"/>
            <a:ext cx="11074101" cy="4483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2800" dirty="0">
                <a:solidFill>
                  <a:schemeClr val="bg1"/>
                </a:solidFill>
                <a:latin typeface="Avenir Next" panose="020B0503020202020204" pitchFamily="34" charset="0"/>
                <a:cs typeface="Optima"/>
              </a:rPr>
              <a:t>What is Paul addressing?</a:t>
            </a:r>
          </a:p>
          <a:p>
            <a:pPr marL="514350" indent="-514350">
              <a:spcAft>
                <a:spcPts val="1000"/>
              </a:spcAft>
              <a:buAutoNum type="arabicPeriod"/>
            </a:pPr>
            <a:r>
              <a:rPr lang="en-US" sz="2800" dirty="0">
                <a:solidFill>
                  <a:schemeClr val="bg1"/>
                </a:solidFill>
                <a:latin typeface="Avenir Next" panose="020B0503020202020204" pitchFamily="34" charset="0"/>
                <a:cs typeface="Optima"/>
              </a:rPr>
              <a:t>Ethnic Israel has been elected to carry the seed of Christ, but ethnicity does not guarantee salvation (9:1-13).</a:t>
            </a:r>
          </a:p>
          <a:p>
            <a:pPr marL="514350" indent="-514350">
              <a:spcAft>
                <a:spcPts val="1000"/>
              </a:spcAft>
              <a:buAutoNum type="arabicPeriod"/>
            </a:pPr>
            <a:r>
              <a:rPr lang="en-US" sz="2800" dirty="0">
                <a:solidFill>
                  <a:schemeClr val="bg1"/>
                </a:solidFill>
                <a:latin typeface="Avenir Next" panose="020B0503020202020204" pitchFamily="34" charset="0"/>
                <a:cs typeface="Optima"/>
              </a:rPr>
              <a:t>God’s purpose was always to save the world (</a:t>
            </a:r>
            <a:r>
              <a:rPr lang="en-US" sz="2800" dirty="0">
                <a:solidFill>
                  <a:schemeClr val="bg1"/>
                </a:solidFill>
                <a:latin typeface="Avenir Next" panose="020B0503020202020204" pitchFamily="34" charset="0"/>
              </a:rPr>
              <a:t>Is 19:23-25; Ex 19:5‑6; </a:t>
            </a:r>
            <a:r>
              <a:rPr lang="en-US" sz="2800" dirty="0" err="1">
                <a:solidFill>
                  <a:schemeClr val="bg1"/>
                </a:solidFill>
                <a:latin typeface="Avenir Next" panose="020B0503020202020204" pitchFamily="34" charset="0"/>
              </a:rPr>
              <a:t>Deut</a:t>
            </a:r>
            <a:r>
              <a:rPr lang="en-US" sz="2800" dirty="0">
                <a:solidFill>
                  <a:schemeClr val="bg1"/>
                </a:solidFill>
                <a:latin typeface="Avenir Next" panose="020B0503020202020204" pitchFamily="34" charset="0"/>
              </a:rPr>
              <a:t> 4:5‑8; Ps 67:1‑5; Is 42:6‑7, 43:9‑12, 45:22, 49:6, 52:10).</a:t>
            </a:r>
            <a:endParaRPr lang="en-US" sz="2800" dirty="0">
              <a:solidFill>
                <a:schemeClr val="bg1"/>
              </a:solidFill>
              <a:latin typeface="Avenir Next" panose="020B0503020202020204" pitchFamily="34" charset="0"/>
              <a:cs typeface="Optima"/>
            </a:endParaRPr>
          </a:p>
          <a:p>
            <a:pPr marL="514350" indent="-514350">
              <a:spcAft>
                <a:spcPts val="1000"/>
              </a:spcAft>
              <a:buAutoNum type="arabicPeriod"/>
            </a:pPr>
            <a:r>
              <a:rPr lang="en-US" sz="2800" dirty="0">
                <a:solidFill>
                  <a:schemeClr val="bg1"/>
                </a:solidFill>
                <a:latin typeface="Avenir Next" panose="020B0503020202020204" pitchFamily="34" charset="0"/>
                <a:cs typeface="Optima"/>
              </a:rPr>
              <a:t>God can use people’s rejection for his purposes (</a:t>
            </a:r>
            <a:r>
              <a:rPr lang="en-US" sz="2800" dirty="0" err="1">
                <a:solidFill>
                  <a:schemeClr val="bg1"/>
                </a:solidFill>
                <a:latin typeface="Avenir Next" panose="020B0503020202020204" pitchFamily="34" charset="0"/>
              </a:rPr>
              <a:t>Jer</a:t>
            </a:r>
            <a:r>
              <a:rPr lang="en-US" sz="2800" dirty="0">
                <a:solidFill>
                  <a:schemeClr val="bg1"/>
                </a:solidFill>
                <a:latin typeface="Avenir Next" panose="020B0503020202020204" pitchFamily="34" charset="0"/>
              </a:rPr>
              <a:t> 18:1-11).</a:t>
            </a:r>
            <a:endParaRPr lang="en-US" sz="2800" dirty="0">
              <a:solidFill>
                <a:schemeClr val="bg1"/>
              </a:solidFill>
              <a:latin typeface="Avenir Next" panose="020B0503020202020204" pitchFamily="34" charset="0"/>
              <a:cs typeface="Optima"/>
            </a:endParaRPr>
          </a:p>
          <a:p>
            <a:pPr marL="514350" indent="-514350">
              <a:spcAft>
                <a:spcPts val="1000"/>
              </a:spcAft>
              <a:buAutoNum type="arabicPeriod"/>
            </a:pPr>
            <a:r>
              <a:rPr lang="en-US" sz="2800" dirty="0">
                <a:solidFill>
                  <a:schemeClr val="bg1"/>
                </a:solidFill>
                <a:latin typeface="Avenir Next" panose="020B0503020202020204" pitchFamily="34" charset="0"/>
                <a:cs typeface="Optima"/>
              </a:rPr>
              <a:t>God’s electing activity is not arbitrary (</a:t>
            </a:r>
            <a:r>
              <a:rPr lang="en-US" sz="2800" dirty="0" err="1">
                <a:solidFill>
                  <a:schemeClr val="bg1"/>
                </a:solidFill>
                <a:latin typeface="Avenir Next" panose="020B0503020202020204" pitchFamily="34" charset="0"/>
              </a:rPr>
              <a:t>Ezek</a:t>
            </a:r>
            <a:r>
              <a:rPr lang="en-US" sz="2800" dirty="0">
                <a:solidFill>
                  <a:schemeClr val="bg1"/>
                </a:solidFill>
                <a:latin typeface="Avenir Next" panose="020B0503020202020204" pitchFamily="34" charset="0"/>
              </a:rPr>
              <a:t> 33:11, 17; 18:23; 2 Pet 3:9; 1 Tim 2:4; Rom 2:4-5)</a:t>
            </a:r>
            <a:r>
              <a:rPr lang="en-US" sz="2800" dirty="0">
                <a:solidFill>
                  <a:schemeClr val="bg1"/>
                </a:solidFill>
                <a:latin typeface="Avenir Next" panose="020B0503020202020204" pitchFamily="34" charset="0"/>
                <a:cs typeface="Optima"/>
              </a:rPr>
              <a:t>.</a:t>
            </a:r>
          </a:p>
        </p:txBody>
      </p:sp>
    </p:spTree>
    <p:extLst>
      <p:ext uri="{BB962C8B-B14F-4D97-AF65-F5344CB8AC3E}">
        <p14:creationId xmlns:p14="http://schemas.microsoft.com/office/powerpoint/2010/main" val="308712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9" y="345261"/>
            <a:ext cx="1107410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i="1" cap="small" dirty="0">
                <a:solidFill>
                  <a:schemeClr val="bg1">
                    <a:alpha val="70000"/>
                  </a:schemeClr>
                </a:solidFill>
                <a:latin typeface="Avenir Next" panose="020B0503020202020204" pitchFamily="34" charset="0"/>
                <a:cs typeface="Optima"/>
              </a:rPr>
              <a:t>Is Righteousness Through Faith or Works?</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9" y="1459963"/>
            <a:ext cx="11074101" cy="435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3600" dirty="0">
                <a:solidFill>
                  <a:schemeClr val="bg1"/>
                </a:solidFill>
                <a:latin typeface="Avenir Next" panose="020B0503020202020204" pitchFamily="34" charset="0"/>
                <a:cs typeface="Optima"/>
              </a:rPr>
              <a:t>What is Paul addressing?</a:t>
            </a:r>
          </a:p>
          <a:p>
            <a:pPr marL="514350" indent="-514350">
              <a:spcAft>
                <a:spcPts val="1000"/>
              </a:spcAft>
              <a:buAutoNum type="arabicPeriod"/>
            </a:pPr>
            <a:r>
              <a:rPr lang="en-US" sz="3600" dirty="0">
                <a:solidFill>
                  <a:schemeClr val="bg1"/>
                </a:solidFill>
                <a:latin typeface="Avenir Next" panose="020B0503020202020204" pitchFamily="34" charset="0"/>
                <a:cs typeface="Optima"/>
              </a:rPr>
              <a:t>Israel’s pursuit of righteousness through the Law is futile (9:30-10:3).</a:t>
            </a:r>
          </a:p>
          <a:p>
            <a:pPr marL="514350" indent="-514350">
              <a:spcAft>
                <a:spcPts val="1000"/>
              </a:spcAft>
              <a:buAutoNum type="arabicPeriod"/>
            </a:pPr>
            <a:r>
              <a:rPr lang="en-US" sz="3600" dirty="0">
                <a:solidFill>
                  <a:schemeClr val="bg1"/>
                </a:solidFill>
                <a:latin typeface="Avenir Next" panose="020B0503020202020204" pitchFamily="34" charset="0"/>
                <a:cs typeface="Optima"/>
              </a:rPr>
              <a:t>Righteousness comes through faith in Christ, who is the end of the Law (10:4-13).</a:t>
            </a:r>
          </a:p>
          <a:p>
            <a:pPr marL="514350" indent="-514350">
              <a:spcAft>
                <a:spcPts val="1000"/>
              </a:spcAft>
              <a:buAutoNum type="arabicPeriod"/>
            </a:pPr>
            <a:r>
              <a:rPr lang="en-US" sz="3600" dirty="0">
                <a:solidFill>
                  <a:schemeClr val="bg1"/>
                </a:solidFill>
                <a:latin typeface="Avenir Next" panose="020B0503020202020204" pitchFamily="34" charset="0"/>
                <a:cs typeface="Optima"/>
              </a:rPr>
              <a:t>Israel was given Christ but rejected him (10:14-21).</a:t>
            </a:r>
          </a:p>
        </p:txBody>
      </p:sp>
    </p:spTree>
    <p:extLst>
      <p:ext uri="{BB962C8B-B14F-4D97-AF65-F5344CB8AC3E}">
        <p14:creationId xmlns:p14="http://schemas.microsoft.com/office/powerpoint/2010/main" val="4776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BFE2F-1AE6-364D-B12E-6BEEB0E01B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9">
            <a:extLst>
              <a:ext uri="{FF2B5EF4-FFF2-40B4-BE49-F238E27FC236}">
                <a16:creationId xmlns:a16="http://schemas.microsoft.com/office/drawing/2014/main" id="{F97B5F34-4C83-4A4A-818C-0C5E038D42A0}"/>
              </a:ext>
            </a:extLst>
          </p:cNvPr>
          <p:cNvSpPr txBox="1">
            <a:spLocks noChangeArrowheads="1"/>
          </p:cNvSpPr>
          <p:nvPr/>
        </p:nvSpPr>
        <p:spPr bwMode="auto">
          <a:xfrm>
            <a:off x="558948" y="381057"/>
            <a:ext cx="1107410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i="1" cap="small" dirty="0">
                <a:solidFill>
                  <a:schemeClr val="bg1">
                    <a:alpha val="70000"/>
                  </a:schemeClr>
                </a:solidFill>
                <a:latin typeface="Avenir Next" panose="020B0503020202020204" pitchFamily="34" charset="0"/>
                <a:cs typeface="Optima"/>
              </a:rPr>
              <a:t>Has God Rejected Israel / Can They Be Saved?</a:t>
            </a:r>
          </a:p>
        </p:txBody>
      </p:sp>
      <p:sp>
        <p:nvSpPr>
          <p:cNvPr id="7" name="TextBox 29">
            <a:extLst>
              <a:ext uri="{FF2B5EF4-FFF2-40B4-BE49-F238E27FC236}">
                <a16:creationId xmlns:a16="http://schemas.microsoft.com/office/drawing/2014/main" id="{7F5DE4A2-2681-1F41-A758-BAD00399D6F5}"/>
              </a:ext>
            </a:extLst>
          </p:cNvPr>
          <p:cNvSpPr txBox="1">
            <a:spLocks noChangeArrowheads="1"/>
          </p:cNvSpPr>
          <p:nvPr/>
        </p:nvSpPr>
        <p:spPr bwMode="auto">
          <a:xfrm>
            <a:off x="558949" y="1459963"/>
            <a:ext cx="11074101" cy="4673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r>
              <a:rPr lang="en-US" sz="3200" dirty="0">
                <a:solidFill>
                  <a:schemeClr val="bg1"/>
                </a:solidFill>
                <a:latin typeface="Avenir Next" panose="020B0503020202020204" pitchFamily="34" charset="0"/>
                <a:cs typeface="Optima"/>
              </a:rPr>
              <a:t>What is Paul addressing?</a:t>
            </a:r>
          </a:p>
          <a:p>
            <a:pPr marL="514350" indent="-514350">
              <a:spcAft>
                <a:spcPts val="1000"/>
              </a:spcAft>
              <a:buAutoNum type="arabicPeriod"/>
            </a:pPr>
            <a:r>
              <a:rPr lang="en-US" sz="3200" dirty="0">
                <a:solidFill>
                  <a:schemeClr val="bg1"/>
                </a:solidFill>
                <a:latin typeface="Avenir Next" panose="020B0503020202020204" pitchFamily="34" charset="0"/>
                <a:cs typeface="Optima"/>
              </a:rPr>
              <a:t>A remnant of Israel remains (11:5).</a:t>
            </a:r>
          </a:p>
          <a:p>
            <a:pPr marL="514350" indent="-514350">
              <a:spcAft>
                <a:spcPts val="1000"/>
              </a:spcAft>
              <a:buAutoNum type="arabicPeriod"/>
            </a:pPr>
            <a:r>
              <a:rPr lang="en-US" sz="3200" dirty="0">
                <a:solidFill>
                  <a:schemeClr val="bg1"/>
                </a:solidFill>
                <a:latin typeface="Avenir Next" panose="020B0503020202020204" pitchFamily="34" charset="0"/>
              </a:rPr>
              <a:t>Israel finds itself in the same boat as Pharaoh (11:7).</a:t>
            </a:r>
          </a:p>
          <a:p>
            <a:pPr marL="514350" indent="-514350">
              <a:spcAft>
                <a:spcPts val="1000"/>
              </a:spcAft>
              <a:buFontTx/>
              <a:buAutoNum type="arabicPeriod"/>
            </a:pPr>
            <a:r>
              <a:rPr lang="en-US" sz="3200" dirty="0">
                <a:solidFill>
                  <a:schemeClr val="bg1"/>
                </a:solidFill>
                <a:latin typeface="Avenir Next" panose="020B0503020202020204" pitchFamily="34" charset="0"/>
              </a:rPr>
              <a:t>God is sovereignly using Israel’s choice to reject him (11:11-16).</a:t>
            </a:r>
          </a:p>
          <a:p>
            <a:pPr marL="514350" indent="-514350">
              <a:spcAft>
                <a:spcPts val="1000"/>
              </a:spcAft>
              <a:buAutoNum type="arabicPeriod"/>
            </a:pPr>
            <a:r>
              <a:rPr lang="en-US" sz="3200" dirty="0">
                <a:solidFill>
                  <a:schemeClr val="bg1"/>
                </a:solidFill>
                <a:latin typeface="Avenir Next" panose="020B0503020202020204" pitchFamily="34" charset="0"/>
                <a:cs typeface="Optima"/>
              </a:rPr>
              <a:t>People are “broken off” and “grafted in,” but can be “grafted in again” (11:17-24).</a:t>
            </a:r>
          </a:p>
          <a:p>
            <a:pPr marL="514350" indent="-514350">
              <a:spcAft>
                <a:spcPts val="1000"/>
              </a:spcAft>
              <a:buAutoNum type="arabicPeriod"/>
            </a:pPr>
            <a:r>
              <a:rPr lang="en-US" sz="3200" dirty="0">
                <a:solidFill>
                  <a:schemeClr val="bg1"/>
                </a:solidFill>
                <a:latin typeface="Avenir Next" panose="020B0503020202020204" pitchFamily="34" charset="0"/>
                <a:cs typeface="Optima"/>
              </a:rPr>
              <a:t>All “Israel” will ultimately be saved (11:25-32).</a:t>
            </a:r>
          </a:p>
        </p:txBody>
      </p:sp>
    </p:spTree>
    <p:extLst>
      <p:ext uri="{BB962C8B-B14F-4D97-AF65-F5344CB8AC3E}">
        <p14:creationId xmlns:p14="http://schemas.microsoft.com/office/powerpoint/2010/main" val="116060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1757</TotalTime>
  <Words>351</Words>
  <Application>Microsoft Macintosh PowerPoint</Application>
  <PresentationFormat>Widescreen</PresentationFormat>
  <Paragraphs>32</Paragraphs>
  <Slides>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ＭＳ Ｐゴシック</vt:lpstr>
      <vt:lpstr>Arial</vt:lpstr>
      <vt:lpstr>Avenir Next</vt:lpstr>
      <vt:lpstr>Calibri</vt:lpstr>
      <vt:lpstr>Calibri Light</vt:lpstr>
      <vt:lpstr>Helvetica</vt:lpstr>
      <vt:lpstr>Optima</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Nathan Wagnon</cp:lastModifiedBy>
  <cp:revision>62</cp:revision>
  <cp:lastPrinted>2016-03-17T21:44:42Z</cp:lastPrinted>
  <dcterms:created xsi:type="dcterms:W3CDTF">2016-03-15T19:48:57Z</dcterms:created>
  <dcterms:modified xsi:type="dcterms:W3CDTF">2018-10-10T16:23:05Z</dcterms:modified>
</cp:coreProperties>
</file>